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60" r:id="rId1"/>
  </p:sldMasterIdLst>
  <p:notesMasterIdLst>
    <p:notesMasterId r:id="rId42"/>
  </p:notesMasterIdLst>
  <p:sldIdLst>
    <p:sldId id="389" r:id="rId2"/>
    <p:sldId id="645" r:id="rId3"/>
    <p:sldId id="652" r:id="rId4"/>
    <p:sldId id="658" r:id="rId5"/>
    <p:sldId id="661" r:id="rId6"/>
    <p:sldId id="663" r:id="rId7"/>
    <p:sldId id="666" r:id="rId8"/>
    <p:sldId id="669" r:id="rId9"/>
    <p:sldId id="672" r:id="rId10"/>
    <p:sldId id="674" r:id="rId11"/>
    <p:sldId id="677" r:id="rId12"/>
    <p:sldId id="680" r:id="rId13"/>
    <p:sldId id="683" r:id="rId14"/>
    <p:sldId id="686" r:id="rId15"/>
    <p:sldId id="689" r:id="rId16"/>
    <p:sldId id="698" r:id="rId17"/>
    <p:sldId id="701" r:id="rId18"/>
    <p:sldId id="704" r:id="rId19"/>
    <p:sldId id="707" r:id="rId20"/>
    <p:sldId id="710" r:id="rId21"/>
    <p:sldId id="715" r:id="rId22"/>
    <p:sldId id="727" r:id="rId23"/>
    <p:sldId id="729" r:id="rId24"/>
    <p:sldId id="731" r:id="rId25"/>
    <p:sldId id="734" r:id="rId26"/>
    <p:sldId id="740" r:id="rId27"/>
    <p:sldId id="742" r:id="rId28"/>
    <p:sldId id="745" r:id="rId29"/>
    <p:sldId id="748" r:id="rId30"/>
    <p:sldId id="751" r:id="rId31"/>
    <p:sldId id="754" r:id="rId32"/>
    <p:sldId id="755" r:id="rId33"/>
    <p:sldId id="756" r:id="rId34"/>
    <p:sldId id="757" r:id="rId35"/>
    <p:sldId id="758" r:id="rId36"/>
    <p:sldId id="759" r:id="rId37"/>
    <p:sldId id="760" r:id="rId38"/>
    <p:sldId id="761" r:id="rId39"/>
    <p:sldId id="762" r:id="rId40"/>
    <p:sldId id="763" r:id="rId4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  <p:bold r:id="rId48"/>
      <p:italic r:id="rId49"/>
      <p:boldItalic r:id="rId50"/>
    </p:embeddedFont>
    <p:embeddedFont>
      <p:font typeface="Roboto Slab" pitchFamily="2" charset="0"/>
      <p:regular r:id="rId51"/>
      <p:bold r:id="rId52"/>
    </p:embeddedFont>
  </p:embeddedFontLst>
  <p:defaultTextStyle>
    <a:defPPr>
      <a:defRPr lang="ru-RU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7" userDrawn="1">
          <p15:clr>
            <a:srgbClr val="A4A3A4"/>
          </p15:clr>
        </p15:guide>
        <p15:guide id="2" pos="340" userDrawn="1">
          <p15:clr>
            <a:srgbClr val="A4A3A4"/>
          </p15:clr>
        </p15:guide>
        <p15:guide id="3" pos="5534" userDrawn="1">
          <p15:clr>
            <a:srgbClr val="A4A3A4"/>
          </p15:clr>
        </p15:guide>
        <p15:guide id="4" orient="horz" pos="3003" userDrawn="1">
          <p15:clr>
            <a:srgbClr val="A4A3A4"/>
          </p15:clr>
        </p15:guide>
        <p15:guide id="5" pos="3016" userDrawn="1">
          <p15:clr>
            <a:srgbClr val="A4A3A4"/>
          </p15:clr>
        </p15:guide>
        <p15:guide id="6" pos="2767" userDrawn="1">
          <p15:clr>
            <a:srgbClr val="A4A3A4"/>
          </p15:clr>
        </p15:guide>
        <p15:guide id="7" pos="1837" userDrawn="1">
          <p15:clr>
            <a:srgbClr val="A4A3A4"/>
          </p15:clr>
        </p15:guide>
        <p15:guide id="8" pos="3901" userDrawn="1">
          <p15:clr>
            <a:srgbClr val="A4A3A4"/>
          </p15:clr>
        </p15:guide>
        <p15:guide id="9" pos="2064" userDrawn="1">
          <p15:clr>
            <a:srgbClr val="A4A3A4"/>
          </p15:clr>
        </p15:guide>
        <p15:guide id="10" pos="3696" userDrawn="1">
          <p15:clr>
            <a:srgbClr val="A4A3A4"/>
          </p15:clr>
        </p15:guide>
        <p15:guide id="13" orient="horz" pos="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66DC"/>
    <a:srgbClr val="290F4C"/>
    <a:srgbClr val="F5F6F7"/>
    <a:srgbClr val="B7A2D5"/>
    <a:srgbClr val="190E8C"/>
    <a:srgbClr val="CDEC30"/>
    <a:srgbClr val="692507"/>
    <a:srgbClr val="FFCC05"/>
    <a:srgbClr val="DFCDFF"/>
    <a:srgbClr val="D0A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13" autoAdjust="0"/>
    <p:restoredTop sz="86885" autoAdjust="0"/>
  </p:normalViewPr>
  <p:slideViewPr>
    <p:cSldViewPr snapToGrid="0">
      <p:cViewPr varScale="1">
        <p:scale>
          <a:sx n="147" d="100"/>
          <a:sy n="147" d="100"/>
        </p:scale>
        <p:origin x="414" y="132"/>
      </p:cViewPr>
      <p:guideLst>
        <p:guide orient="horz" pos="237"/>
        <p:guide pos="340"/>
        <p:guide pos="5534"/>
        <p:guide orient="horz" pos="3003"/>
        <p:guide pos="3016"/>
        <p:guide pos="2767"/>
        <p:guide pos="1837"/>
        <p:guide pos="3901"/>
        <p:guide pos="2064"/>
        <p:guide pos="3696"/>
        <p:guide orient="horz" pos="7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75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3>
</file>

<file path=ppt/media/media2.mp3>
</file>

<file path=ppt/media/media3.mp3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F1B41E-17B3-44CE-8E19-FCB63DD51A28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1DEFC-839A-4688-A129-6AA2F4833DA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7357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590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224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44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86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5771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63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0836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5260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606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9515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557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6E679-DC75-4745-852D-F583D5FA2C9D}" type="datetimeFigureOut">
              <a:rPr lang="ru-RU" smtClean="0"/>
              <a:t>29.01.2023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1A449-B48E-44C3-9B97-791039936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179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28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5.xml"/><Relationship Id="rId1" Type="http://schemas.openxmlformats.org/officeDocument/2006/relationships/slideLayout" Target="../slideLayouts/slideLayout1.xml"/><Relationship Id="rId4" Type="http://schemas.openxmlformats.org/officeDocument/2006/relationships/slide" Target="slide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38.xml"/><Relationship Id="rId1" Type="http://schemas.openxmlformats.org/officeDocument/2006/relationships/slideLayout" Target="../slideLayouts/slideLayout1.xml"/><Relationship Id="rId4" Type="http://schemas.openxmlformats.org/officeDocument/2006/relationships/slide" Target="slide3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40.xml"/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slide" Target="slide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slide" Target="slide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3.xml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17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21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24.xml"/><Relationship Id="rId1" Type="http://schemas.openxmlformats.org/officeDocument/2006/relationships/slideLayout" Target="../slideLayouts/slideLayout1.xml"/><Relationship Id="rId4" Type="http://schemas.openxmlformats.org/officeDocument/2006/relationships/slide" Target="slide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887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Расположите этапы решения задачи на компьютере в правильном порядке.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>
                <a:solidFill>
                  <a:srgbClr val="9066DC"/>
                </a:solidFill>
                <a:latin typeface="+mj-lt"/>
              </a:rPr>
              <a:t>1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28CFE02-1FE3-4C4D-B6BF-BBFB21F3F6F3}"/>
              </a:ext>
            </a:extLst>
          </p:cNvPr>
          <p:cNvSpPr/>
          <p:nvPr/>
        </p:nvSpPr>
        <p:spPr>
          <a:xfrm>
            <a:off x="454286" y="2426492"/>
            <a:ext cx="4933700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Постановка за</a:t>
            </a: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дачи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44C743B0-C529-4FEA-B898-A7DF740AF0E7}"/>
              </a:ext>
            </a:extLst>
          </p:cNvPr>
          <p:cNvSpPr/>
          <p:nvPr/>
        </p:nvSpPr>
        <p:spPr>
          <a:xfrm>
            <a:off x="459184" y="3663938"/>
            <a:ext cx="4933700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Формализация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32CFB970-F32D-408F-B8AF-52DEAE296E1E}"/>
              </a:ext>
            </a:extLst>
          </p:cNvPr>
          <p:cNvSpPr/>
          <p:nvPr/>
        </p:nvSpPr>
        <p:spPr>
          <a:xfrm>
            <a:off x="464083" y="3252817"/>
            <a:ext cx="4923903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Алгоритмизация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5AF579BE-7A85-4E17-9BB8-546D002BAA61}"/>
              </a:ext>
            </a:extLst>
          </p:cNvPr>
          <p:cNvSpPr/>
          <p:nvPr/>
        </p:nvSpPr>
        <p:spPr>
          <a:xfrm>
            <a:off x="449388" y="1602440"/>
            <a:ext cx="4933700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Программирование</a:t>
            </a:r>
          </a:p>
        </p:txBody>
      </p: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9BF08DA2-04F5-4946-9194-3D61A2393FCB}"/>
              </a:ext>
            </a:extLst>
          </p:cNvPr>
          <p:cNvSpPr/>
          <p:nvPr/>
        </p:nvSpPr>
        <p:spPr>
          <a:xfrm>
            <a:off x="459185" y="2839886"/>
            <a:ext cx="4933700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Отладка, тестирование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847E85D-26D0-417B-92E1-4A31D7C519B5}"/>
              </a:ext>
            </a:extLst>
          </p:cNvPr>
          <p:cNvSpPr/>
          <p:nvPr/>
        </p:nvSpPr>
        <p:spPr>
          <a:xfrm>
            <a:off x="459185" y="2014468"/>
            <a:ext cx="4923903" cy="248786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Выполнение расчётов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95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7969615" cy="8561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7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Выберите описание массива, который имеет значения: 1, 2, 10, 5, 7, 9.</a:t>
            </a:r>
            <a:endParaRPr kumimoji="0" lang="ru-RU" sz="27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27967" y="1920801"/>
            <a:ext cx="7269043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0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nt array[6]={1,2,10,5,7,9};</a:t>
            </a:r>
            <a:endParaRPr lang="ru-RU" sz="2000" b="1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755457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10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6199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76852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6" y="2933863"/>
            <a:ext cx="661905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int </a:t>
            </a:r>
            <a:r>
              <a:rPr lang="en-US" sz="20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array[5]={</a:t>
            </a: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1,2,10,5,7,9</a:t>
            </a:r>
            <a:r>
              <a:rPr lang="en-US" sz="20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};</a:t>
            </a:r>
            <a:endParaRPr lang="ru-RU" sz="2000" b="1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3940397"/>
            <a:ext cx="745001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int array[5]={</a:t>
            </a:r>
            <a:r>
              <a:rPr lang="en-US" sz="20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 2 10 5 7 9};</a:t>
            </a:r>
            <a:endParaRPr lang="ru-RU" sz="2000" b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00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003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2600" b="1" i="0" u="none" strike="noStrike" kern="1200" cap="none" spc="0" normalizeH="0" baseline="0" noProof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Для какой задачи подходит код программы?</a:t>
            </a: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191272" y="1422306"/>
            <a:ext cx="4711385" cy="861774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Заполнение целочисленного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, состоящего из 50 элементов, случайными числами, значения которых изменяются в диапазоне от 0 до 149. Вывод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 на экран.</a:t>
            </a:r>
            <a:endParaRPr kumimoji="0" lang="ru-RU" sz="1400" b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 smtClean="0">
                <a:solidFill>
                  <a:srgbClr val="9066DC"/>
                </a:solidFill>
                <a:latin typeface="+mj-lt"/>
              </a:rPr>
              <a:t>1</a:t>
            </a:r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938E44F3-8DF3-4977-930F-46CDBFE67405}"/>
              </a:ext>
            </a:extLst>
          </p:cNvPr>
          <p:cNvSpPr/>
          <p:nvPr/>
        </p:nvSpPr>
        <p:spPr>
          <a:xfrm>
            <a:off x="6264330" y="1723542"/>
            <a:ext cx="2591497" cy="2562404"/>
          </a:xfrm>
          <a:prstGeom prst="roundRect">
            <a:avLst/>
          </a:prstGeom>
          <a:ln w="28575">
            <a:solidFill>
              <a:srgbClr val="9066DC"/>
            </a:solidFill>
          </a:ln>
        </p:spPr>
        <p:txBody>
          <a:bodyPr wrap="square" lIns="0" tIns="0" rIns="0" bIns="0">
            <a:spAutoFit/>
          </a:bodyPr>
          <a:lstStyle/>
          <a:p>
            <a:pPr lvl="0" indent="180975">
              <a:defRPr/>
            </a:pPr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 main() {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180975">
              <a:defRPr/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nt I;</a:t>
            </a:r>
          </a:p>
          <a:p>
            <a:pPr lvl="0" indent="180975">
              <a:defRPr/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nt array[50];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92075"/>
            <a:r>
              <a:rPr lang="ru-RU" dirty="0"/>
              <a:t> </a:t>
            </a:r>
            <a:r>
              <a:rPr lang="en-US" dirty="0"/>
              <a:t> </a:t>
            </a:r>
            <a:r>
              <a:rPr lang="en-US" dirty="0" err="1" smtClean="0"/>
              <a:t>srand</a:t>
            </a:r>
            <a:r>
              <a:rPr lang="en-US" dirty="0" smtClean="0"/>
              <a:t>(time(NULL</a:t>
            </a:r>
            <a:r>
              <a:rPr lang="en-US" dirty="0"/>
              <a:t>));</a:t>
            </a:r>
            <a:endParaRPr lang="ru-RU" sz="1400" dirty="0"/>
          </a:p>
          <a:p>
            <a:r>
              <a:rPr lang="en-US" dirty="0"/>
              <a:t>    rand();</a:t>
            </a:r>
            <a:endParaRPr lang="ru-RU" sz="1400" dirty="0"/>
          </a:p>
          <a:p>
            <a:r>
              <a:rPr lang="en-US" dirty="0"/>
              <a:t> </a:t>
            </a:r>
            <a:r>
              <a:rPr lang="en-US" dirty="0" smtClean="0"/>
              <a:t>   for</a:t>
            </a:r>
            <a:r>
              <a:rPr lang="ru-RU" dirty="0"/>
              <a:t>(</a:t>
            </a:r>
            <a:r>
              <a:rPr lang="en-US" dirty="0"/>
              <a:t>i</a:t>
            </a:r>
            <a:r>
              <a:rPr lang="ru-RU" dirty="0"/>
              <a:t>=0;</a:t>
            </a:r>
            <a:r>
              <a:rPr lang="en-US" dirty="0"/>
              <a:t>i</a:t>
            </a:r>
            <a:r>
              <a:rPr lang="ru-RU" dirty="0" smtClean="0"/>
              <a:t>&lt;</a:t>
            </a:r>
            <a:r>
              <a:rPr lang="en-US" dirty="0" smtClean="0"/>
              <a:t>50</a:t>
            </a:r>
            <a:r>
              <a:rPr lang="ru-RU" dirty="0" smtClean="0"/>
              <a:t>; </a:t>
            </a:r>
            <a:r>
              <a:rPr lang="en-US" dirty="0"/>
              <a:t>i</a:t>
            </a:r>
            <a:r>
              <a:rPr lang="ru-RU" dirty="0"/>
              <a:t>++)</a:t>
            </a:r>
            <a:endParaRPr lang="ru-RU" sz="1400" dirty="0"/>
          </a:p>
          <a:p>
            <a:r>
              <a:rPr lang="ru-RU" dirty="0"/>
              <a:t>    </a:t>
            </a:r>
            <a:r>
              <a:rPr lang="en-US" dirty="0" smtClean="0"/>
              <a:t>   {</a:t>
            </a:r>
            <a:endParaRPr lang="ru-RU" sz="1400" dirty="0"/>
          </a:p>
          <a:p>
            <a:r>
              <a:rPr lang="en-US" dirty="0"/>
              <a:t>       </a:t>
            </a:r>
            <a:r>
              <a:rPr lang="en-US" dirty="0" smtClean="0"/>
              <a:t> array[i]= </a:t>
            </a:r>
            <a:r>
              <a:rPr lang="en-US" dirty="0"/>
              <a:t>rand() % </a:t>
            </a:r>
            <a:r>
              <a:rPr lang="en-US" dirty="0" smtClean="0"/>
              <a:t>150; </a:t>
            </a:r>
            <a:endParaRPr lang="ru-RU" sz="1400" dirty="0"/>
          </a:p>
          <a:p>
            <a:r>
              <a:rPr lang="en-US" dirty="0"/>
              <a:t>       </a:t>
            </a:r>
            <a:r>
              <a:rPr lang="en-US" dirty="0" smtClean="0"/>
              <a:t> output(array, </a:t>
            </a:r>
            <a:r>
              <a:rPr lang="en-US" dirty="0"/>
              <a:t>i);</a:t>
            </a:r>
            <a:endParaRPr lang="ru-RU" sz="1400" dirty="0"/>
          </a:p>
          <a:p>
            <a:r>
              <a:rPr lang="en-US" dirty="0"/>
              <a:t>    </a:t>
            </a:r>
            <a:r>
              <a:rPr lang="en-US" dirty="0" smtClean="0"/>
              <a:t>    }</a:t>
            </a:r>
          </a:p>
          <a:p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    }</a:t>
            </a:r>
            <a:endParaRPr lang="ru-RU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FAED300B-E603-4CB3-B7AF-8CFC7A6A23B7}"/>
              </a:ext>
            </a:extLst>
          </p:cNvPr>
          <p:cNvSpPr/>
          <p:nvPr/>
        </p:nvSpPr>
        <p:spPr>
          <a:xfrm>
            <a:off x="1191272" y="2571750"/>
            <a:ext cx="4711385" cy="861774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Заполнение целочисленного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, состоящего из </a:t>
            </a: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150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 элементов, случайными числами, значения которых изменяются в диапазоне от 0 до </a:t>
            </a: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50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. Вывод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 на экран.</a:t>
            </a:r>
            <a:endParaRPr kumimoji="0" lang="ru-RU" sz="1400" b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17740CB3-FC1A-4D3B-AC51-FE349C87FF6D}"/>
              </a:ext>
            </a:extLst>
          </p:cNvPr>
          <p:cNvSpPr/>
          <p:nvPr/>
        </p:nvSpPr>
        <p:spPr>
          <a:xfrm>
            <a:off x="1191272" y="3828489"/>
            <a:ext cx="4711385" cy="861774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Заполнение целочисленного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, состоящего из 50 элементов, случайными числами, значения которых изменяются в диапазоне от </a:t>
            </a: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 до 1</a:t>
            </a: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50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. Вывод массива </a:t>
            </a:r>
            <a:r>
              <a:rPr lang="ru-RU" sz="1400" i="1" dirty="0">
                <a:ea typeface="Calibri" panose="020F0502020204030204" pitchFamily="34" charset="0"/>
                <a:cs typeface="Times New Roman" panose="02020603050405020304" pitchFamily="18" charset="0"/>
              </a:rPr>
              <a:t>а</a:t>
            </a:r>
            <a:r>
              <a:rPr lang="ru-RU" sz="1400" dirty="0">
                <a:ea typeface="Calibri" panose="020F0502020204030204" pitchFamily="34" charset="0"/>
                <a:cs typeface="Times New Roman" panose="02020603050405020304" pitchFamily="18" charset="0"/>
              </a:rPr>
              <a:t> на экран.</a:t>
            </a:r>
            <a:endParaRPr kumimoji="0" lang="ru-RU" sz="1400" b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37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003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Как называется такой код программы?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191272" y="1531954"/>
            <a:ext cx="4711385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Заполнение массива.</a:t>
            </a:r>
            <a:endParaRPr kumimoji="0" lang="ru-RU" sz="2000" b="0" u="none" strike="noStrike" kern="1200" cap="none" spc="0" normalizeH="0" baseline="0" noProof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 smtClean="0">
                <a:solidFill>
                  <a:srgbClr val="9066DC"/>
                </a:solidFill>
                <a:latin typeface="+mj-lt"/>
              </a:rPr>
              <a:t>1</a:t>
            </a:r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938E44F3-8DF3-4977-930F-46CDBFE67405}"/>
              </a:ext>
            </a:extLst>
          </p:cNvPr>
          <p:cNvSpPr/>
          <p:nvPr/>
        </p:nvSpPr>
        <p:spPr>
          <a:xfrm>
            <a:off x="6192838" y="2735239"/>
            <a:ext cx="2602996" cy="476726"/>
          </a:xfrm>
          <a:prstGeom prst="roundRect">
            <a:avLst/>
          </a:prstGeom>
          <a:ln w="28575">
            <a:solidFill>
              <a:srgbClr val="9066DC"/>
            </a:solidFill>
          </a:ln>
        </p:spPr>
        <p:txBody>
          <a:bodyPr wrap="square" lIns="0" tIns="0" rIns="0" bIns="0">
            <a:spAutoFit/>
          </a:bodyPr>
          <a:lstStyle/>
          <a:p>
            <a:pPr lvl="0" indent="180975">
              <a:defRPr/>
            </a:pPr>
            <a:r>
              <a:rPr lang="en-US" sz="14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 i;</a:t>
            </a:r>
          </a:p>
          <a:p>
            <a:pPr lvl="0" indent="180975">
              <a:defRPr/>
            </a:pPr>
            <a:r>
              <a:rPr lang="en-US" sz="1400" b="1" dirty="0"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14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nt array[50]; 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5FAB87EF-C3E3-4EB5-8EE3-772F440C34BA}"/>
              </a:ext>
            </a:extLst>
          </p:cNvPr>
          <p:cNvSpPr/>
          <p:nvPr/>
        </p:nvSpPr>
        <p:spPr>
          <a:xfrm>
            <a:off x="1191272" y="2785007"/>
            <a:ext cx="4711385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Блок описания переменных.</a:t>
            </a:r>
            <a:endParaRPr kumimoji="0" lang="ru-RU" sz="2000" b="0" u="none" strike="noStrike" kern="1200" cap="none" spc="0" normalizeH="0" baseline="0" noProof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0F00787C-B15C-4B95-BD97-005B810A9D10}"/>
              </a:ext>
            </a:extLst>
          </p:cNvPr>
          <p:cNvSpPr/>
          <p:nvPr/>
        </p:nvSpPr>
        <p:spPr>
          <a:xfrm>
            <a:off x="1191272" y="3864458"/>
            <a:ext cx="4711385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Заголовок программы и описание переменных.</a:t>
            </a:r>
            <a:endParaRPr kumimoji="0" lang="ru-RU" sz="2000" b="0" u="none" strike="noStrike" kern="1200" cap="none" spc="0" normalizeH="0" baseline="0" noProof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23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8243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Найдите код, который отвечает за поиск наибольшего элемента массива.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191272" y="1588091"/>
            <a:ext cx="4711385" cy="1246495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r>
              <a:rPr lang="en-US" dirty="0" smtClean="0"/>
              <a:t>max=x[0</a:t>
            </a:r>
            <a:r>
              <a:rPr lang="en-US" dirty="0"/>
              <a:t>]; </a:t>
            </a:r>
            <a:endParaRPr lang="ru-RU" dirty="0"/>
          </a:p>
          <a:p>
            <a:r>
              <a:rPr lang="en-US" dirty="0"/>
              <a:t>for(i=1; i&lt;n; i</a:t>
            </a:r>
            <a:r>
              <a:rPr lang="en-US" dirty="0" smtClean="0"/>
              <a:t>++) {</a:t>
            </a:r>
            <a:endParaRPr lang="ru-RU" dirty="0"/>
          </a:p>
          <a:p>
            <a:r>
              <a:rPr lang="en-US" dirty="0"/>
              <a:t> </a:t>
            </a:r>
            <a:r>
              <a:rPr lang="en-US" dirty="0" smtClean="0"/>
              <a:t>  if </a:t>
            </a:r>
            <a:r>
              <a:rPr lang="en-US" dirty="0"/>
              <a:t>(x[i</a:t>
            </a:r>
            <a:r>
              <a:rPr lang="en-US" dirty="0" smtClean="0"/>
              <a:t>]&gt;</a:t>
            </a:r>
            <a:r>
              <a:rPr lang="en-US" dirty="0"/>
              <a:t> </a:t>
            </a:r>
            <a:r>
              <a:rPr lang="en-US" dirty="0" smtClean="0"/>
              <a:t>max) </a:t>
            </a:r>
            <a:r>
              <a:rPr lang="en-US" dirty="0"/>
              <a:t>{</a:t>
            </a:r>
            <a:endParaRPr lang="ru-RU" dirty="0"/>
          </a:p>
          <a:p>
            <a:r>
              <a:rPr lang="en-US" dirty="0" smtClean="0"/>
              <a:t>       max=x[i</a:t>
            </a:r>
            <a:r>
              <a:rPr lang="en-US" dirty="0"/>
              <a:t>];</a:t>
            </a:r>
            <a:endParaRPr lang="ru-RU" dirty="0"/>
          </a:p>
          <a:p>
            <a:r>
              <a:rPr lang="en-US" dirty="0" smtClean="0"/>
              <a:t>   </a:t>
            </a:r>
            <a:r>
              <a:rPr lang="ru-RU" dirty="0" smtClean="0"/>
              <a:t>}</a:t>
            </a:r>
            <a:endParaRPr lang="ru-RU" dirty="0"/>
          </a:p>
          <a:p>
            <a:r>
              <a:rPr lang="ru-RU" dirty="0"/>
              <a:t>}</a:t>
            </a: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 smtClean="0">
                <a:solidFill>
                  <a:srgbClr val="9066DC"/>
                </a:solidFill>
                <a:latin typeface="+mj-lt"/>
              </a:rPr>
              <a:t>1</a:t>
            </a:r>
            <a:r>
              <a:rPr lang="ru-RU" sz="1600" b="1" dirty="0">
                <a:solidFill>
                  <a:srgbClr val="9066DC"/>
                </a:solidFill>
                <a:latin typeface="+mj-lt"/>
              </a:rPr>
              <a:t>3</a:t>
            </a:r>
          </a:p>
        </p:txBody>
      </p:sp>
      <p:sp>
        <p:nvSpPr>
          <p:cNvPr id="17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3881466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33735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46CD2E0-106E-49F7-A49F-9344DF26ACBC}"/>
              </a:ext>
            </a:extLst>
          </p:cNvPr>
          <p:cNvSpPr/>
          <p:nvPr/>
        </p:nvSpPr>
        <p:spPr>
          <a:xfrm>
            <a:off x="4687251" y="1588091"/>
            <a:ext cx="3961094" cy="1246495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r>
              <a:rPr lang="en-US" dirty="0" smtClean="0"/>
              <a:t>max=x[0]; </a:t>
            </a:r>
            <a:endParaRPr lang="ru-RU" dirty="0"/>
          </a:p>
          <a:p>
            <a:r>
              <a:rPr lang="en-US" dirty="0" smtClean="0"/>
              <a:t>for(i=0; </a:t>
            </a:r>
            <a:r>
              <a:rPr lang="en-US" dirty="0"/>
              <a:t>i&lt;n; i++) {</a:t>
            </a:r>
            <a:endParaRPr lang="ru-RU" dirty="0"/>
          </a:p>
          <a:p>
            <a:r>
              <a:rPr lang="en-US" dirty="0"/>
              <a:t>   if (x[i</a:t>
            </a:r>
            <a:r>
              <a:rPr lang="en-US" dirty="0" smtClean="0"/>
              <a:t>]&gt;</a:t>
            </a:r>
            <a:r>
              <a:rPr lang="en-US" dirty="0"/>
              <a:t> </a:t>
            </a:r>
            <a:r>
              <a:rPr lang="en-US" dirty="0" smtClean="0"/>
              <a:t>max) </a:t>
            </a:r>
            <a:r>
              <a:rPr lang="en-US" dirty="0"/>
              <a:t>{</a:t>
            </a:r>
            <a:endParaRPr lang="ru-RU" dirty="0"/>
          </a:p>
          <a:p>
            <a:r>
              <a:rPr lang="en-US" dirty="0"/>
              <a:t> </a:t>
            </a:r>
            <a:r>
              <a:rPr lang="en-US" dirty="0" smtClean="0"/>
              <a:t>      max=x[i</a:t>
            </a:r>
            <a:r>
              <a:rPr lang="en-US" dirty="0"/>
              <a:t>];</a:t>
            </a:r>
            <a:endParaRPr lang="ru-RU" dirty="0"/>
          </a:p>
          <a:p>
            <a:r>
              <a:rPr lang="en-US" dirty="0"/>
              <a:t>   </a:t>
            </a:r>
            <a:r>
              <a:rPr lang="ru-RU" dirty="0"/>
              <a:t>}</a:t>
            </a:r>
          </a:p>
          <a:p>
            <a:r>
              <a:rPr lang="ru-RU" dirty="0"/>
              <a:t>}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26E7DDD-5EE2-46BD-85AE-FC74D5DADA23}"/>
              </a:ext>
            </a:extLst>
          </p:cNvPr>
          <p:cNvSpPr/>
          <p:nvPr/>
        </p:nvSpPr>
        <p:spPr>
          <a:xfrm>
            <a:off x="1121090" y="3342596"/>
            <a:ext cx="4711385" cy="1246495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r>
              <a:rPr lang="en-US" dirty="0" smtClean="0"/>
              <a:t>max=x[0]; </a:t>
            </a:r>
            <a:endParaRPr lang="ru-RU" dirty="0"/>
          </a:p>
          <a:p>
            <a:r>
              <a:rPr lang="en-US" dirty="0"/>
              <a:t>for(i=1; i&lt;n; i++) {</a:t>
            </a:r>
            <a:endParaRPr lang="ru-RU" dirty="0"/>
          </a:p>
          <a:p>
            <a:r>
              <a:rPr lang="en-US" dirty="0"/>
              <a:t>   if (x[i</a:t>
            </a:r>
            <a:r>
              <a:rPr lang="en-US" dirty="0" smtClean="0"/>
              <a:t>]&lt; max) </a:t>
            </a:r>
            <a:r>
              <a:rPr lang="en-US" dirty="0"/>
              <a:t>{</a:t>
            </a:r>
            <a:endParaRPr lang="ru-RU" dirty="0"/>
          </a:p>
          <a:p>
            <a:r>
              <a:rPr lang="en-US" dirty="0"/>
              <a:t> </a:t>
            </a:r>
            <a:r>
              <a:rPr lang="en-US" dirty="0" smtClean="0"/>
              <a:t>      max=x[i</a:t>
            </a:r>
            <a:r>
              <a:rPr lang="en-US" dirty="0"/>
              <a:t>];</a:t>
            </a:r>
            <a:endParaRPr lang="ru-RU" dirty="0"/>
          </a:p>
          <a:p>
            <a:r>
              <a:rPr lang="en-US" dirty="0"/>
              <a:t>   </a:t>
            </a:r>
            <a:r>
              <a:rPr lang="ru-RU" dirty="0"/>
              <a:t>}</a:t>
            </a:r>
          </a:p>
          <a:p>
            <a:r>
              <a:rPr lang="ru-RU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41354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8243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обязательно должно быть в описании массива?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121090" y="1767099"/>
            <a:ext cx="4711385" cy="276999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 indent="180975">
              <a:defRPr/>
            </a:pPr>
            <a:r>
              <a:rPr lang="ru-RU" sz="1800">
                <a:ea typeface="Calibri" panose="020F0502020204030204" pitchFamily="34" charset="0"/>
                <a:cs typeface="Times New Roman" panose="02020603050405020304" pitchFamily="18" charset="0"/>
              </a:rPr>
              <a:t>Имя массива и его размер.</a:t>
            </a: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 smtClean="0">
                <a:solidFill>
                  <a:srgbClr val="9066DC"/>
                </a:solidFill>
                <a:latin typeface="+mj-lt"/>
              </a:rPr>
              <a:t>1</a:t>
            </a:r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4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46CD2E0-106E-49F7-A49F-9344DF26ACBC}"/>
              </a:ext>
            </a:extLst>
          </p:cNvPr>
          <p:cNvSpPr/>
          <p:nvPr/>
        </p:nvSpPr>
        <p:spPr>
          <a:xfrm>
            <a:off x="1121090" y="2935074"/>
            <a:ext cx="6428026" cy="276999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 indent="180975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Имя массива, количество элементов и их тип.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40EC5C6-15F5-4C5D-A6ED-1D96E82C2A05}"/>
              </a:ext>
            </a:extLst>
          </p:cNvPr>
          <p:cNvSpPr/>
          <p:nvPr/>
        </p:nvSpPr>
        <p:spPr>
          <a:xfrm>
            <a:off x="1178600" y="4101307"/>
            <a:ext cx="6428026" cy="276999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 indent="180975">
              <a:defRPr/>
            </a:pPr>
            <a:r>
              <a:rPr lang="ru-RU" sz="1800">
                <a:ea typeface="Calibri" panose="020F0502020204030204" pitchFamily="34" charset="0"/>
                <a:cs typeface="Times New Roman" panose="02020603050405020304" pitchFamily="18" charset="0"/>
              </a:rPr>
              <a:t>Тип элементов и их имя.</a:t>
            </a:r>
          </a:p>
        </p:txBody>
      </p:sp>
    </p:spTree>
    <p:extLst>
      <p:ext uri="{BB962C8B-B14F-4D97-AF65-F5344CB8AC3E}">
        <p14:creationId xmlns:p14="http://schemas.microsoft.com/office/powerpoint/2010/main" val="245004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003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вспомогательный алгоритм?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 dirty="0" smtClean="0">
                <a:solidFill>
                  <a:srgbClr val="9066DC"/>
                </a:solidFill>
                <a:latin typeface="+mj-lt"/>
              </a:rPr>
              <a:t>1</a:t>
            </a:r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5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46CD2E0-106E-49F7-A49F-9344DF26ACBC}"/>
              </a:ext>
            </a:extLst>
          </p:cNvPr>
          <p:cNvSpPr/>
          <p:nvPr/>
        </p:nvSpPr>
        <p:spPr>
          <a:xfrm>
            <a:off x="1274293" y="2796575"/>
            <a:ext cx="6428026" cy="553998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Алгоритм, в котором прямо или косвенно содержится ссылка на него же как на вспомогательный алгоритм.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40EC5C6-15F5-4C5D-A6ED-1D96E82C2A05}"/>
              </a:ext>
            </a:extLst>
          </p:cNvPr>
          <p:cNvSpPr/>
          <p:nvPr/>
        </p:nvSpPr>
        <p:spPr>
          <a:xfrm>
            <a:off x="1274293" y="3962808"/>
            <a:ext cx="6428026" cy="553998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Алгоритм, целиком используемый в составе другого алгоритма.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659461"/>
            <a:ext cx="6428026" cy="553998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Алгоритм, в котором перераспределяются элементы в определённом порядке.</a:t>
            </a:r>
          </a:p>
        </p:txBody>
      </p:sp>
    </p:spTree>
    <p:extLst>
      <p:ext uri="{BB962C8B-B14F-4D97-AF65-F5344CB8AC3E}">
        <p14:creationId xmlns:p14="http://schemas.microsoft.com/office/powerpoint/2010/main" val="14029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003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функция?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16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46CD2E0-106E-49F7-A49F-9344DF26ACBC}"/>
              </a:ext>
            </a:extLst>
          </p:cNvPr>
          <p:cNvSpPr/>
          <p:nvPr/>
        </p:nvSpPr>
        <p:spPr>
          <a:xfrm>
            <a:off x="1274293" y="2796575"/>
            <a:ext cx="6428026" cy="553998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Алгоритм, в котором прямо или косвенно содержится ссылка на него же как на вспомогательный алгоритм.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040EC5C6-15F5-4C5D-A6ED-1D96E82C2A05}"/>
              </a:ext>
            </a:extLst>
          </p:cNvPr>
          <p:cNvSpPr/>
          <p:nvPr/>
        </p:nvSpPr>
        <p:spPr>
          <a:xfrm>
            <a:off x="1274293" y="3962808"/>
            <a:ext cx="6428026" cy="553998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Подпрограмма, имеющая произвольное количество </a:t>
            </a:r>
            <a:r>
              <a:rPr lang="ru-RU" sz="1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входных </a:t>
            </a: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и выходных данных.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581580"/>
            <a:ext cx="6428026" cy="83099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800" dirty="0">
                <a:ea typeface="Calibri" panose="020F0502020204030204" pitchFamily="34" charset="0"/>
                <a:cs typeface="Times New Roman" panose="02020603050405020304" pitchFamily="18" charset="0"/>
              </a:rPr>
              <a:t>Подпрограмма, имеющая единственный результат, записываемый в ячейку памяти, имя которой совпадает с именем функции.</a:t>
            </a:r>
          </a:p>
        </p:txBody>
      </p:sp>
    </p:spTree>
    <p:extLst>
      <p:ext uri="{BB962C8B-B14F-4D97-AF65-F5344CB8AC3E}">
        <p14:creationId xmlns:p14="http://schemas.microsoft.com/office/powerpoint/2010/main" val="384758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7927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5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используется для записи вспомогательных алгоритмов в языке </a:t>
            </a:r>
            <a:r>
              <a:rPr lang="en-US" sz="25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C++</a:t>
            </a:r>
            <a:r>
              <a:rPr lang="ru-RU" sz="25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kumimoji="0" lang="ru-RU" sz="25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17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753452"/>
            <a:ext cx="6428026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Операторы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919685"/>
            <a:ext cx="6428026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Функции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3" y="4085918"/>
            <a:ext cx="6428026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Процедуры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987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3849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5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Как можно заполнить массив?</a:t>
            </a:r>
            <a:endParaRPr kumimoji="0" lang="ru-RU" sz="25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18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617549"/>
            <a:ext cx="7593260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Присвоить элементам некоторые значения в программе.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774495"/>
            <a:ext cx="7329957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значения каждого элемента с клавиатуры или присвоить элементам некоторые значения в программе.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3" y="4085918"/>
            <a:ext cx="6428026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значения каждого элемента с клавиатуры.</a:t>
            </a:r>
          </a:p>
        </p:txBody>
      </p:sp>
    </p:spTree>
    <p:extLst>
      <p:ext uri="{BB962C8B-B14F-4D97-AF65-F5344CB8AC3E}">
        <p14:creationId xmlns:p14="http://schemas.microsoft.com/office/powerpoint/2010/main" val="2989058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10565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2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необходимо сделать, если в задаче требуется определить количество элементов, удовлетворяющих некоторому условию?</a:t>
            </a:r>
            <a:endParaRPr kumimoji="0" lang="ru-RU" sz="22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19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616960"/>
            <a:ext cx="7593260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значение которой будет увеличиваться на единицу каждый раз, когда найден нужный элемент.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783782"/>
            <a:ext cx="7329957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к значению которой прибавляют значение найденного элемента массива.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3" y="3843933"/>
            <a:ext cx="6428026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значение которой будет уменьшается на единицу каждый раз, когда найден нужный элемент.</a:t>
            </a:r>
          </a:p>
        </p:txBody>
      </p:sp>
    </p:spTree>
    <p:extLst>
      <p:ext uri="{BB962C8B-B14F-4D97-AF65-F5344CB8AC3E}">
        <p14:creationId xmlns:p14="http://schemas.microsoft.com/office/powerpoint/2010/main" val="8444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отладка?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35207" y="1426501"/>
            <a:ext cx="6619058" cy="637162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Процесс проверки работоспособности программы и исправления обнаруженных при этом ошибок.</a:t>
            </a: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7" y="2628354"/>
            <a:ext cx="6619058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Варианты значений исходных данных, для которых известен ожидаемый результат.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3842849"/>
            <a:ext cx="6619058" cy="637162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Процесс проверки работоспособности программы и удаление обнаруженных при этом ошибок.</a:t>
            </a:r>
          </a:p>
        </p:txBody>
      </p:sp>
    </p:spTree>
    <p:extLst>
      <p:ext uri="{BB962C8B-B14F-4D97-AF65-F5344CB8AC3E}">
        <p14:creationId xmlns:p14="http://schemas.microsoft.com/office/powerpoint/2010/main" val="278683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10565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2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необходимо сделать, если в задаче требуется определить сумму значений элементов, удовлетворяющих некоторому условию?</a:t>
            </a:r>
            <a:endParaRPr kumimoji="0" lang="ru-RU" sz="22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20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3" y="1616960"/>
            <a:ext cx="7593260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значение которой будет увеличиваться на единицу каждый раз, когда найден нужный элемент.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783782"/>
            <a:ext cx="7329957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к значению которой прибавляют значение найденного элемента массива.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3" y="3843933"/>
            <a:ext cx="6428026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Ввести переменную, значение которой будет уменьшается на единицу каждый раз, когда найден нужный элемент.</a:t>
            </a:r>
          </a:p>
        </p:txBody>
      </p:sp>
    </p:spTree>
    <p:extLst>
      <p:ext uri="{BB962C8B-B14F-4D97-AF65-F5344CB8AC3E}">
        <p14:creationId xmlns:p14="http://schemas.microsoft.com/office/powerpoint/2010/main" val="35090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71776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2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необходимо сделать, чтобы вызвать </a:t>
            </a:r>
            <a:r>
              <a:rPr lang="ru-RU" sz="22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функцию типа </a:t>
            </a:r>
            <a:r>
              <a:rPr lang="en-US" sz="22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r>
              <a:rPr lang="ru-RU" sz="22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kumimoji="0" lang="ru-RU" sz="22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21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2" y="1706428"/>
            <a:ext cx="7593260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Достаточно указать имя функции.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0931" y="2765797"/>
            <a:ext cx="7329957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Достаточно указать имя функции со списком фактических 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параметров только в потоке </a:t>
            </a:r>
            <a:r>
              <a:rPr lang="en-US" sz="20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0931" y="3778142"/>
            <a:ext cx="7593259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Достаточно указать имя функции со списком фактических параметров в любом выражении,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c 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помощью присваивания или 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в 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потоке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400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Найдите ошибки в программном коде.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22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F629DA87-0337-4564-8D65-67BCFD70D3ED}"/>
              </a:ext>
            </a:extLst>
          </p:cNvPr>
          <p:cNvSpPr/>
          <p:nvPr/>
        </p:nvSpPr>
        <p:spPr>
          <a:xfrm>
            <a:off x="433424" y="1417494"/>
            <a:ext cx="3096585" cy="2621994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 indent="180975">
              <a:defRPr/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int main() </a:t>
            </a:r>
          </a:p>
          <a:p>
            <a:pPr lvl="0" indent="180975">
              <a:defRPr/>
            </a:pP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int </a:t>
            </a:r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i;</a:t>
            </a:r>
            <a:endParaRPr lang="en-US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180975">
              <a:defRPr/>
            </a:pPr>
            <a:r>
              <a:rPr lang="en-US" sz="1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array[50</a:t>
            </a:r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];</a:t>
            </a:r>
          </a:p>
          <a:p>
            <a:pPr indent="92075"/>
            <a:r>
              <a:rPr lang="ru-RU" sz="1400" dirty="0" smtClean="0"/>
              <a:t> </a:t>
            </a:r>
            <a:r>
              <a:rPr lang="en-US" sz="1400" dirty="0" smtClean="0"/>
              <a:t> </a:t>
            </a:r>
            <a:r>
              <a:rPr lang="en-US" sz="1400" dirty="0" err="1" smtClean="0"/>
              <a:t>srand</a:t>
            </a:r>
            <a:r>
              <a:rPr lang="en-US" sz="1400" dirty="0" smtClean="0"/>
              <a:t>(time());</a:t>
            </a:r>
            <a:endParaRPr lang="ru-RU" sz="1400" dirty="0"/>
          </a:p>
          <a:p>
            <a:r>
              <a:rPr lang="en-US" sz="1400" dirty="0"/>
              <a:t>    rand();</a:t>
            </a:r>
            <a:endParaRPr lang="ru-RU" sz="1400" dirty="0"/>
          </a:p>
          <a:p>
            <a:r>
              <a:rPr lang="en-US" sz="1400" dirty="0"/>
              <a:t>    for</a:t>
            </a:r>
            <a:r>
              <a:rPr lang="ru-RU" sz="1400" dirty="0"/>
              <a:t>(</a:t>
            </a:r>
            <a:r>
              <a:rPr lang="en-US" sz="1400" dirty="0"/>
              <a:t>i</a:t>
            </a:r>
            <a:r>
              <a:rPr lang="ru-RU" sz="1400" dirty="0" smtClean="0"/>
              <a:t>=</a:t>
            </a:r>
            <a:r>
              <a:rPr lang="en-US" sz="1400" dirty="0" smtClean="0"/>
              <a:t>1</a:t>
            </a:r>
            <a:r>
              <a:rPr lang="ru-RU" sz="1400" dirty="0" smtClean="0"/>
              <a:t>;</a:t>
            </a:r>
            <a:r>
              <a:rPr lang="en-US" sz="1400" dirty="0"/>
              <a:t>i</a:t>
            </a:r>
            <a:r>
              <a:rPr lang="ru-RU" sz="1400" dirty="0"/>
              <a:t>&lt;</a:t>
            </a:r>
            <a:r>
              <a:rPr lang="en-US" sz="1400" dirty="0"/>
              <a:t>50</a:t>
            </a:r>
            <a:r>
              <a:rPr lang="ru-RU" sz="1400" dirty="0"/>
              <a:t>; </a:t>
            </a:r>
            <a:r>
              <a:rPr lang="en-US" sz="1400" dirty="0"/>
              <a:t>i</a:t>
            </a:r>
            <a:r>
              <a:rPr lang="ru-RU" sz="1400" dirty="0"/>
              <a:t>++)</a:t>
            </a:r>
          </a:p>
          <a:p>
            <a:r>
              <a:rPr lang="ru-RU" sz="1400" dirty="0"/>
              <a:t>    </a:t>
            </a:r>
            <a:r>
              <a:rPr lang="en-US" sz="1400" dirty="0"/>
              <a:t>   </a:t>
            </a:r>
            <a:endParaRPr lang="ru-RU" sz="1400" dirty="0"/>
          </a:p>
          <a:p>
            <a:r>
              <a:rPr lang="en-US" sz="1400" dirty="0"/>
              <a:t>        array[i]= rand() % 150; </a:t>
            </a:r>
            <a:endParaRPr lang="ru-RU" sz="1400" dirty="0"/>
          </a:p>
          <a:p>
            <a:r>
              <a:rPr lang="en-US" sz="1400" dirty="0"/>
              <a:t>        </a:t>
            </a:r>
            <a:r>
              <a:rPr lang="en-US" sz="1400" dirty="0" smtClean="0"/>
              <a:t>output;</a:t>
            </a:r>
            <a:endParaRPr lang="ru-RU" sz="1400" dirty="0"/>
          </a:p>
          <a:p>
            <a:r>
              <a:rPr lang="en-US" sz="1400" dirty="0"/>
              <a:t>        </a:t>
            </a:r>
          </a:p>
          <a:p>
            <a:r>
              <a:rPr lang="en-US" sz="1400" dirty="0">
                <a:ea typeface="Calibri" panose="020F0502020204030204" pitchFamily="34" charset="0"/>
                <a:cs typeface="Times New Roman" panose="02020603050405020304" pitchFamily="18" charset="0"/>
              </a:rPr>
              <a:t>     }</a:t>
            </a:r>
            <a:endParaRPr lang="ru-RU" sz="1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14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1EB9938-A051-4BFE-AB87-5C00E722C970}"/>
              </a:ext>
            </a:extLst>
          </p:cNvPr>
          <p:cNvSpPr/>
          <p:nvPr/>
        </p:nvSpPr>
        <p:spPr>
          <a:xfrm>
            <a:off x="529717" y="3053756"/>
            <a:ext cx="8245475" cy="15681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354DE13-2DFB-48E8-BF26-512CAB55A8A7}"/>
              </a:ext>
            </a:extLst>
          </p:cNvPr>
          <p:cNvSpPr/>
          <p:nvPr/>
        </p:nvSpPr>
        <p:spPr>
          <a:xfrm>
            <a:off x="529718" y="1912488"/>
            <a:ext cx="8245476" cy="1020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D722D0C-75BF-41CA-8EEF-D03605A626AE}"/>
              </a:ext>
            </a:extLst>
          </p:cNvPr>
          <p:cNvSpPr/>
          <p:nvPr/>
        </p:nvSpPr>
        <p:spPr>
          <a:xfrm>
            <a:off x="539748" y="1424603"/>
            <a:ext cx="8245475" cy="3580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B6D6FCB-A01C-4871-B638-224B047CF874}"/>
              </a:ext>
            </a:extLst>
          </p:cNvPr>
          <p:cNvSpPr/>
          <p:nvPr/>
        </p:nvSpPr>
        <p:spPr>
          <a:xfrm>
            <a:off x="539749" y="971074"/>
            <a:ext cx="8245475" cy="3580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2800" b="1" i="0" u="none" strike="noStrike" kern="1200" cap="none" spc="0" normalizeH="0" baseline="0" noProof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Соотнесите код и его назначение.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23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D86D6D8-247C-48BE-89E5-D94209707465}"/>
              </a:ext>
            </a:extLst>
          </p:cNvPr>
          <p:cNvSpPr/>
          <p:nvPr/>
        </p:nvSpPr>
        <p:spPr>
          <a:xfrm>
            <a:off x="529717" y="3013773"/>
            <a:ext cx="4243756" cy="1881366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dirty="0"/>
              <a:t>void maxi(double x[], int n, double&amp; </a:t>
            </a:r>
            <a:r>
              <a:rPr lang="en-US" dirty="0" smtClean="0"/>
              <a:t>p)</a:t>
            </a:r>
            <a:endParaRPr lang="ru-RU" dirty="0"/>
          </a:p>
          <a:p>
            <a:r>
              <a:rPr lang="en-US" dirty="0" smtClean="0"/>
              <a:t>{</a:t>
            </a:r>
            <a:r>
              <a:rPr lang="ru-RU" dirty="0" smtClean="0"/>
              <a:t>   </a:t>
            </a:r>
            <a:r>
              <a:rPr lang="en-US" dirty="0" smtClean="0"/>
              <a:t>p=x[0</a:t>
            </a:r>
            <a:r>
              <a:rPr lang="en-US" dirty="0"/>
              <a:t>]; </a:t>
            </a:r>
            <a:endParaRPr lang="ru-RU" dirty="0"/>
          </a:p>
          <a:p>
            <a:r>
              <a:rPr lang="ru-RU" dirty="0" smtClean="0"/>
              <a:t>    </a:t>
            </a:r>
            <a:r>
              <a:rPr lang="en-US" dirty="0" smtClean="0"/>
              <a:t>for(i=1</a:t>
            </a:r>
            <a:r>
              <a:rPr lang="en-US" dirty="0"/>
              <a:t>; i&lt;n; i</a:t>
            </a:r>
            <a:r>
              <a:rPr lang="en-US" dirty="0" smtClean="0"/>
              <a:t>++)</a:t>
            </a:r>
            <a:r>
              <a:rPr lang="ru-RU" dirty="0"/>
              <a:t> </a:t>
            </a:r>
            <a:r>
              <a:rPr lang="en-US" dirty="0" smtClean="0"/>
              <a:t>{</a:t>
            </a:r>
            <a:endParaRPr lang="ru-RU" dirty="0"/>
          </a:p>
          <a:p>
            <a:r>
              <a:rPr lang="ru-RU" dirty="0" smtClean="0"/>
              <a:t>          </a:t>
            </a:r>
            <a:r>
              <a:rPr lang="en-US" dirty="0" smtClean="0"/>
              <a:t>if </a:t>
            </a:r>
            <a:r>
              <a:rPr lang="en-US" dirty="0"/>
              <a:t>(x[i]&gt;p) {</a:t>
            </a:r>
            <a:endParaRPr lang="ru-RU" dirty="0"/>
          </a:p>
          <a:p>
            <a:r>
              <a:rPr lang="ru-RU" dirty="0" smtClean="0"/>
              <a:t>              </a:t>
            </a:r>
            <a:r>
              <a:rPr lang="en-US" dirty="0" smtClean="0"/>
              <a:t>p=x[i];</a:t>
            </a:r>
            <a:r>
              <a:rPr lang="ru-RU" dirty="0" smtClean="0"/>
              <a:t> }</a:t>
            </a:r>
            <a:endParaRPr lang="ru-RU" dirty="0"/>
          </a:p>
          <a:p>
            <a:r>
              <a:rPr lang="ru-RU" dirty="0" smtClean="0"/>
              <a:t>     }</a:t>
            </a:r>
            <a:endParaRPr lang="ru-RU" dirty="0"/>
          </a:p>
          <a:p>
            <a:r>
              <a:rPr lang="ru-RU" dirty="0"/>
              <a:t>}</a:t>
            </a:r>
          </a:p>
          <a:p>
            <a:pPr lvl="0">
              <a:defRPr/>
            </a:pPr>
            <a:endParaRPr lang="ru-RU" sz="1600" b="1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1A714019-0B98-403C-8FE0-18A0E56A0C84}"/>
              </a:ext>
            </a:extLst>
          </p:cNvPr>
          <p:cNvSpPr/>
          <p:nvPr/>
        </p:nvSpPr>
        <p:spPr>
          <a:xfrm>
            <a:off x="591629" y="1017508"/>
            <a:ext cx="3096585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 main() {</a:t>
            </a:r>
            <a:endParaRPr lang="en-US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DD9E6572-DA20-495A-8086-1B809F5BB6C7}"/>
              </a:ext>
            </a:extLst>
          </p:cNvPr>
          <p:cNvSpPr/>
          <p:nvPr/>
        </p:nvSpPr>
        <p:spPr>
          <a:xfrm>
            <a:off x="591627" y="1468417"/>
            <a:ext cx="3096585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 i, c, v;</a:t>
            </a: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double y[5];</a:t>
            </a:r>
            <a:endParaRPr lang="ru-RU" sz="16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3EE254A4-1BEE-4CB5-9F7C-261882E5CCEE}"/>
              </a:ext>
            </a:extLst>
          </p:cNvPr>
          <p:cNvSpPr/>
          <p:nvPr/>
        </p:nvSpPr>
        <p:spPr>
          <a:xfrm>
            <a:off x="529717" y="1877726"/>
            <a:ext cx="3096585" cy="1089660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sz="16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inputV</a:t>
            </a: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(y, 5);</a:t>
            </a:r>
          </a:p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maxi(y, 5, c);</a:t>
            </a:r>
          </a:p>
          <a:p>
            <a:pPr lvl="0">
              <a:defRPr/>
            </a:pPr>
            <a:r>
              <a:rPr lang="en-US" sz="1600" dirty="0" err="1"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6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out</a:t>
            </a: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&lt;&lt;“</a:t>
            </a:r>
            <a:r>
              <a:rPr lang="ru-RU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Макс. элемент=</a:t>
            </a: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”&lt;&lt;c;</a:t>
            </a:r>
          </a:p>
          <a:p>
            <a:pPr lvl="0">
              <a:defRPr/>
            </a:pPr>
            <a:r>
              <a:rPr lang="en-US" sz="1600" dirty="0">
                <a:ea typeface="Calibri" panose="020F0502020204030204" pitchFamily="34" charset="0"/>
                <a:cs typeface="Times New Roman" panose="02020603050405020304" pitchFamily="18" charset="0"/>
              </a:rPr>
              <a:t>}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240B3AC-738D-43D2-BC9B-B26FF479E6DA}"/>
              </a:ext>
            </a:extLst>
          </p:cNvPr>
          <p:cNvSpPr/>
          <p:nvPr/>
        </p:nvSpPr>
        <p:spPr>
          <a:xfrm>
            <a:off x="4278747" y="1450358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Начало главной функции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D3358BB-B52E-418C-853A-F35B5C905C74}"/>
              </a:ext>
            </a:extLst>
          </p:cNvPr>
          <p:cNvSpPr/>
          <p:nvPr/>
        </p:nvSpPr>
        <p:spPr>
          <a:xfrm>
            <a:off x="4278747" y="1962081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Описание </a:t>
            </a:r>
            <a:r>
              <a:rPr lang="ru-RU" sz="1600" dirty="0">
                <a:ea typeface="Calibri" panose="020F0502020204030204" pitchFamily="34" charset="0"/>
                <a:cs typeface="Times New Roman" panose="02020603050405020304" pitchFamily="18" charset="0"/>
              </a:rPr>
              <a:t>переменных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0F4B2D9-B19C-4722-A02C-E194D8CCC912}"/>
              </a:ext>
            </a:extLst>
          </p:cNvPr>
          <p:cNvSpPr/>
          <p:nvPr/>
        </p:nvSpPr>
        <p:spPr>
          <a:xfrm>
            <a:off x="4278746" y="1007354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Определение функции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3888843-B50B-4120-8B7A-3FB40A027FCD}"/>
              </a:ext>
            </a:extLst>
          </p:cNvPr>
          <p:cNvSpPr/>
          <p:nvPr/>
        </p:nvSpPr>
        <p:spPr>
          <a:xfrm>
            <a:off x="4278747" y="3080942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Вызовы функций из главной функции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82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следование?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24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1" y="1581580"/>
            <a:ext cx="7593260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в которой в зависимости от результата проверки условия (да/нет) предусмотрен выбор одной из двух последовательностей действий.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783782"/>
            <a:ext cx="7329957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представляющая собой последовательность действий, выполняемых многократно.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2" y="3932030"/>
            <a:ext cx="7593259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отображающая естественный, последовательный порядок действий.</a:t>
            </a:r>
          </a:p>
        </p:txBody>
      </p:sp>
    </p:spTree>
    <p:extLst>
      <p:ext uri="{BB962C8B-B14F-4D97-AF65-F5344CB8AC3E}">
        <p14:creationId xmlns:p14="http://schemas.microsoft.com/office/powerpoint/2010/main" val="64803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ветвление?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25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1" y="1581580"/>
            <a:ext cx="7593260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в которой в зависимости от результата проверки условия (да/нет) предусмотрен выбор одной из двух последовательностей действий.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783782"/>
            <a:ext cx="7329957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представляющая собой последовательность действий, выполняемых многократно.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2" y="3932030"/>
            <a:ext cx="7593259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Алгоритмическая конструкция, отображающая естественный, последовательный порядок действий.</a:t>
            </a:r>
          </a:p>
        </p:txBody>
      </p:sp>
    </p:spTree>
    <p:extLst>
      <p:ext uri="{BB962C8B-B14F-4D97-AF65-F5344CB8AC3E}">
        <p14:creationId xmlns:p14="http://schemas.microsoft.com/office/powerpoint/2010/main" val="77054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1EB9938-A051-4BFE-AB87-5C00E722C970}"/>
              </a:ext>
            </a:extLst>
          </p:cNvPr>
          <p:cNvSpPr/>
          <p:nvPr/>
        </p:nvSpPr>
        <p:spPr>
          <a:xfrm>
            <a:off x="529719" y="2769711"/>
            <a:ext cx="8245475" cy="3431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354DE13-2DFB-48E8-BF26-512CAB55A8A7}"/>
              </a:ext>
            </a:extLst>
          </p:cNvPr>
          <p:cNvSpPr/>
          <p:nvPr/>
        </p:nvSpPr>
        <p:spPr>
          <a:xfrm>
            <a:off x="519687" y="2296756"/>
            <a:ext cx="8245476" cy="3431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5D722D0C-75BF-41CA-8EEF-D03605A626AE}"/>
              </a:ext>
            </a:extLst>
          </p:cNvPr>
          <p:cNvSpPr/>
          <p:nvPr/>
        </p:nvSpPr>
        <p:spPr>
          <a:xfrm>
            <a:off x="529717" y="1808871"/>
            <a:ext cx="8245475" cy="3580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FB6D6FCB-A01C-4871-B638-224B047CF874}"/>
              </a:ext>
            </a:extLst>
          </p:cNvPr>
          <p:cNvSpPr/>
          <p:nvPr/>
        </p:nvSpPr>
        <p:spPr>
          <a:xfrm>
            <a:off x="529718" y="1355342"/>
            <a:ext cx="8245475" cy="3580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235428" cy="354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2300" b="1" i="0" u="none" strike="noStrike" kern="1200" cap="none" spc="0" normalizeH="0" baseline="0" noProof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Соотнесите название типа данных и его обозначение.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68572" y="335644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26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D86D6D8-247C-48BE-89E5-D94209707465}"/>
              </a:ext>
            </a:extLst>
          </p:cNvPr>
          <p:cNvSpPr/>
          <p:nvPr/>
        </p:nvSpPr>
        <p:spPr>
          <a:xfrm>
            <a:off x="570408" y="2801706"/>
            <a:ext cx="2435464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ru-RU" sz="1600" b="1">
                <a:ea typeface="Calibri" panose="020F0502020204030204" pitchFamily="34" charset="0"/>
                <a:cs typeface="Times New Roman" panose="02020603050405020304" pitchFamily="18" charset="0"/>
              </a:rPr>
              <a:t>Строковый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1A714019-0B98-403C-8FE0-18A0E56A0C84}"/>
              </a:ext>
            </a:extLst>
          </p:cNvPr>
          <p:cNvSpPr/>
          <p:nvPr/>
        </p:nvSpPr>
        <p:spPr>
          <a:xfrm>
            <a:off x="581598" y="1401776"/>
            <a:ext cx="3096585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ru-RU" sz="1600" b="1">
                <a:ea typeface="Calibri" panose="020F0502020204030204" pitchFamily="34" charset="0"/>
                <a:cs typeface="Times New Roman" panose="02020603050405020304" pitchFamily="18" charset="0"/>
              </a:rPr>
              <a:t>Целочисленный</a:t>
            </a:r>
            <a:endParaRPr lang="en-US" sz="16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DD9E6572-DA20-495A-8086-1B809F5BB6C7}"/>
              </a:ext>
            </a:extLst>
          </p:cNvPr>
          <p:cNvSpPr/>
          <p:nvPr/>
        </p:nvSpPr>
        <p:spPr>
          <a:xfrm>
            <a:off x="581596" y="1852685"/>
            <a:ext cx="3096585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ru-RU" sz="1600" b="1">
                <a:ea typeface="Calibri" panose="020F0502020204030204" pitchFamily="34" charset="0"/>
                <a:cs typeface="Times New Roman" panose="02020603050405020304" pitchFamily="18" charset="0"/>
              </a:rPr>
              <a:t>Вещественный</a:t>
            </a:r>
            <a:endParaRPr lang="en-US" sz="16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3EE254A4-1BEE-4CB5-9F7C-261882E5CCEE}"/>
              </a:ext>
            </a:extLst>
          </p:cNvPr>
          <p:cNvSpPr/>
          <p:nvPr/>
        </p:nvSpPr>
        <p:spPr>
          <a:xfrm>
            <a:off x="570408" y="2312944"/>
            <a:ext cx="3096585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ru-RU" sz="1600" b="1">
                <a:ea typeface="Calibri" panose="020F0502020204030204" pitchFamily="34" charset="0"/>
                <a:cs typeface="Times New Roman" panose="02020603050405020304" pitchFamily="18" charset="0"/>
              </a:rPr>
              <a:t>Символьный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240B3AC-738D-43D2-BC9B-B26FF479E6DA}"/>
              </a:ext>
            </a:extLst>
          </p:cNvPr>
          <p:cNvSpPr/>
          <p:nvPr/>
        </p:nvSpPr>
        <p:spPr>
          <a:xfrm>
            <a:off x="4268716" y="1834626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1600">
                <a:ea typeface="Calibri" panose="020F0502020204030204" pitchFamily="34" charset="0"/>
                <a:cs typeface="Times New Roman" panose="02020603050405020304" pitchFamily="18" charset="0"/>
              </a:rPr>
              <a:t>string</a:t>
            </a:r>
            <a:endParaRPr lang="ru-RU" sz="16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DD3358BB-B52E-418C-853A-F35B5C905C74}"/>
              </a:ext>
            </a:extLst>
          </p:cNvPr>
          <p:cNvSpPr/>
          <p:nvPr/>
        </p:nvSpPr>
        <p:spPr>
          <a:xfrm>
            <a:off x="4268716" y="2346349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bool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0F4B2D9-B19C-4722-A02C-E194D8CCC912}"/>
              </a:ext>
            </a:extLst>
          </p:cNvPr>
          <p:cNvSpPr/>
          <p:nvPr/>
        </p:nvSpPr>
        <p:spPr>
          <a:xfrm>
            <a:off x="4268715" y="1391622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1600">
                <a:ea typeface="Calibri" panose="020F0502020204030204" pitchFamily="34" charset="0"/>
                <a:cs typeface="Times New Roman" panose="02020603050405020304" pitchFamily="18" charset="0"/>
              </a:rPr>
              <a:t>char</a:t>
            </a:r>
            <a:endParaRPr lang="ru-RU" sz="160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3888843-B50B-4120-8B7A-3FB40A027FCD}"/>
              </a:ext>
            </a:extLst>
          </p:cNvPr>
          <p:cNvSpPr/>
          <p:nvPr/>
        </p:nvSpPr>
        <p:spPr>
          <a:xfrm>
            <a:off x="4278749" y="2796896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0DF8C98D-FF50-4FD0-BD92-11E0287B071C}"/>
              </a:ext>
            </a:extLst>
          </p:cNvPr>
          <p:cNvSpPr/>
          <p:nvPr/>
        </p:nvSpPr>
        <p:spPr>
          <a:xfrm>
            <a:off x="539750" y="3223240"/>
            <a:ext cx="8245475" cy="3431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DD95F8E1-9B5D-4573-97AE-F87EBD9EFADD}"/>
              </a:ext>
            </a:extLst>
          </p:cNvPr>
          <p:cNvSpPr/>
          <p:nvPr/>
        </p:nvSpPr>
        <p:spPr>
          <a:xfrm>
            <a:off x="582592" y="3250425"/>
            <a:ext cx="2435464" cy="272415"/>
          </a:xfrm>
          <a:prstGeom prst="roundRect">
            <a:avLst/>
          </a:prstGeom>
          <a:ln w="28575">
            <a:noFill/>
          </a:ln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ru-RU" sz="1600" b="1">
                <a:ea typeface="Calibri" panose="020F0502020204030204" pitchFamily="34" charset="0"/>
                <a:cs typeface="Times New Roman" panose="02020603050405020304" pitchFamily="18" charset="0"/>
              </a:rPr>
              <a:t>Логический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0422A8E2-6A80-4FBE-8B52-95F8E98B8083}"/>
              </a:ext>
            </a:extLst>
          </p:cNvPr>
          <p:cNvSpPr/>
          <p:nvPr/>
        </p:nvSpPr>
        <p:spPr>
          <a:xfrm>
            <a:off x="4288780" y="3250425"/>
            <a:ext cx="4206967" cy="246221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16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double</a:t>
            </a:r>
            <a:endParaRPr lang="ru-RU" sz="16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0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4567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Для чего </a:t>
            </a:r>
            <a:r>
              <a:rPr kumimoji="0" lang="ru-RU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используется поток </a:t>
            </a:r>
            <a:r>
              <a:rPr lang="en-US" sz="2800" b="1" dirty="0" err="1">
                <a:solidFill>
                  <a:srgbClr val="9066DC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cin</a:t>
            </a: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kumimoji="0" lang="ru-RU" sz="28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27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1" y="1581580"/>
            <a:ext cx="7593260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вывода данных из оперативной памяти на экран монитора.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899546"/>
            <a:ext cx="7329957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ввода в оперативную память значений переменных.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2" y="4085918"/>
            <a:ext cx="7593259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начала выполнения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9274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Для чего </a:t>
            </a:r>
            <a:r>
              <a:rPr kumimoji="0" lang="ru-RU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используется</a:t>
            </a:r>
            <a:r>
              <a:rPr kumimoji="0" lang="ru-RU" sz="2800" b="1" i="0" u="none" strike="noStrike" kern="1200" cap="none" spc="0" normalizeH="0" noProof="0" dirty="0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поток </a:t>
            </a:r>
            <a:r>
              <a:rPr kumimoji="0" lang="en-US" sz="2800" b="1" i="0" u="none" strike="noStrike" kern="1200" cap="none" spc="0" normalizeH="0" noProof="0" dirty="0" err="1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cout</a:t>
            </a:r>
            <a:r>
              <a:rPr lang="en-US" sz="28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kumimoji="0" lang="ru-RU" sz="28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28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1" y="1581580"/>
            <a:ext cx="7593260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вывода данных из оперативной памяти на экран монитора.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899546"/>
            <a:ext cx="7329957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ввода в оперативную память значений переменных.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2" y="4085918"/>
            <a:ext cx="7593259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Для начала выполнения программы.</a:t>
            </a:r>
          </a:p>
        </p:txBody>
      </p:sp>
    </p:spTree>
    <p:extLst>
      <p:ext uri="{BB962C8B-B14F-4D97-AF65-F5344CB8AC3E}">
        <p14:creationId xmlns:p14="http://schemas.microsoft.com/office/powerpoint/2010/main" val="119288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913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Как называется такой оператор:</a:t>
            </a:r>
          </a:p>
          <a:p>
            <a:pPr lvl="0">
              <a:lnSpc>
                <a:spcPct val="106000"/>
              </a:lnSpc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if &lt;</a:t>
            </a:r>
            <a:r>
              <a:rPr kumimoji="0" lang="ru-RU" sz="2800" b="1" i="0" u="none" strike="noStrike" kern="1200" cap="none" spc="0" normalizeH="0" baseline="0" noProof="0" dirty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условие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ru-RU" sz="2800" b="1" dirty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800" b="1" dirty="0" smtClean="0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оператор&gt;</a:t>
            </a:r>
            <a:r>
              <a:rPr kumimoji="0" lang="ru-RU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9066DC"/>
                </a:solidFill>
                <a:effectLst/>
                <a:uLnTx/>
                <a:uFillTx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kumimoji="0" lang="ru-RU" sz="2800" b="1" i="0" u="none" strike="noStrike" kern="1200" cap="none" spc="0" normalizeH="0" baseline="0" noProof="0" dirty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29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2" y="1742401"/>
            <a:ext cx="7593260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Условный оператор.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899546"/>
            <a:ext cx="7329957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Составной оператор.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2" y="4085918"/>
            <a:ext cx="7593259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Неполный условный оператор.</a:t>
            </a:r>
          </a:p>
        </p:txBody>
      </p:sp>
    </p:spTree>
    <p:extLst>
      <p:ext uri="{BB962C8B-B14F-4D97-AF65-F5344CB8AC3E}">
        <p14:creationId xmlns:p14="http://schemas.microsoft.com/office/powerpoint/2010/main" val="168583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происходит на этапе алгоритмизации?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35207" y="1426501"/>
            <a:ext cx="6619058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 записывается на одном из языков программирования.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3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7" y="2615247"/>
            <a:ext cx="6619058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Определение исходных данных и что требуется найти в решаемой задаче.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3842849"/>
            <a:ext cx="7450018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Осуществляется построение алгоритма – инструкции, задающей необходимую последовательность действий для решения задачи.</a:t>
            </a:r>
          </a:p>
        </p:txBody>
      </p:sp>
    </p:spTree>
    <p:extLst>
      <p:ext uri="{BB962C8B-B14F-4D97-AF65-F5344CB8AC3E}">
        <p14:creationId xmlns:p14="http://schemas.microsoft.com/office/powerpoint/2010/main" val="2097108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8054676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Как описывается цикл с параметром?</a:t>
            </a:r>
          </a:p>
        </p:txBody>
      </p:sp>
      <p:sp>
        <p:nvSpPr>
          <p:cNvPr id="12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581580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30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747813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" action="ppaction://noaction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39750" y="3914046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45D0173D-57BF-4B37-B252-1FEC6CB8C7BD}"/>
              </a:ext>
            </a:extLst>
          </p:cNvPr>
          <p:cNvSpPr/>
          <p:nvPr/>
        </p:nvSpPr>
        <p:spPr>
          <a:xfrm>
            <a:off x="1274292" y="1742401"/>
            <a:ext cx="7593260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&lt;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условие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&gt;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операторы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D6E90CA6-524D-46BF-9E71-FA8119B3C063}"/>
              </a:ext>
            </a:extLst>
          </p:cNvPr>
          <p:cNvSpPr/>
          <p:nvPr/>
        </p:nvSpPr>
        <p:spPr>
          <a:xfrm>
            <a:off x="1274293" y="2899546"/>
            <a:ext cx="7329957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do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операторы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en-US" sz="2000" b="1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while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&lt;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условие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2460143C-A3E6-4EC3-854D-95BB9DE8928A}"/>
              </a:ext>
            </a:extLst>
          </p:cNvPr>
          <p:cNvSpPr/>
          <p:nvPr/>
        </p:nvSpPr>
        <p:spPr>
          <a:xfrm>
            <a:off x="1274293" y="3950015"/>
            <a:ext cx="7593259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en-US" sz="2000" b="1" dirty="0">
                <a:ea typeface="Calibri" panose="020F0502020204030204" pitchFamily="34" charset="0"/>
                <a:cs typeface="Times New Roman" panose="02020603050405020304" pitchFamily="18" charset="0"/>
              </a:rPr>
              <a:t>for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параметр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начальное_значение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ea typeface="Calibri" panose="020F0502020204030204" pitchFamily="34" charset="0"/>
                <a:cs typeface="Times New Roman" panose="02020603050405020304" pitchFamily="18" charset="0"/>
              </a:rPr>
              <a:t>&lt;</a:t>
            </a:r>
            <a:r>
              <a:rPr lang="ru-RU" sz="2000" dirty="0" err="1">
                <a:ea typeface="Calibri" panose="020F0502020204030204" pitchFamily="34" charset="0"/>
                <a:cs typeface="Times New Roman" panose="02020603050405020304" pitchFamily="18" charset="0"/>
              </a:rPr>
              <a:t>конечное_значение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&lt;</a:t>
            </a: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оператор</a:t>
            </a:r>
            <a:r>
              <a:rPr lang="en-US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ru-RU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sz="20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059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69268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и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музыка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464496" cy="2448272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Вопрос:  </a:t>
            </a:r>
          </a:p>
          <a:p>
            <a:endParaRPr lang="ru-RU" dirty="0"/>
          </a:p>
          <a:p>
            <a:r>
              <a:rPr lang="ru-RU" dirty="0" smtClean="0"/>
              <a:t>  Какая </a:t>
            </a:r>
            <a:r>
              <a:rPr lang="ru-RU" dirty="0"/>
              <a:t>алгоритмическая конструкция </a:t>
            </a:r>
            <a:r>
              <a:rPr lang="ru-RU" dirty="0" smtClean="0"/>
              <a:t> </a:t>
            </a:r>
            <a:br>
              <a:rPr lang="ru-RU" dirty="0" smtClean="0"/>
            </a:br>
            <a:r>
              <a:rPr lang="ru-RU" dirty="0" smtClean="0"/>
              <a:t>  встречается </a:t>
            </a:r>
            <a:r>
              <a:rPr lang="ru-RU" dirty="0"/>
              <a:t>в  данном музыкальном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  фрагменте</a:t>
            </a:r>
            <a:r>
              <a:rPr lang="ru-RU" dirty="0"/>
              <a:t>? </a:t>
            </a:r>
            <a:endParaRPr lang="ru-RU" dirty="0" smtClean="0"/>
          </a:p>
          <a:p>
            <a:endParaRPr lang="ru-RU" dirty="0"/>
          </a:p>
          <a:p>
            <a:r>
              <a:rPr lang="ru-RU" dirty="0"/>
              <a:t> </a:t>
            </a:r>
            <a:r>
              <a:rPr lang="ru-RU" dirty="0" smtClean="0"/>
              <a:t> Сколько </a:t>
            </a:r>
            <a:r>
              <a:rPr lang="ru-RU" dirty="0"/>
              <a:t>раз она </a:t>
            </a:r>
            <a:r>
              <a:rPr lang="ru-RU" dirty="0" smtClean="0"/>
              <a:t>повторяется? 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652202"/>
            <a:ext cx="4464496" cy="130452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3" name="03-s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53177" y="1245556"/>
            <a:ext cx="1972667" cy="1972667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2040" y="3625598"/>
            <a:ext cx="4029978" cy="130452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 smtClean="0">
                <a:solidFill>
                  <a:srgbClr val="FFFF00"/>
                </a:solidFill>
              </a:rPr>
              <a:t>Держи</a:t>
            </a:r>
            <a:r>
              <a:rPr lang="ru-RU" sz="1600" dirty="0">
                <a:solidFill>
                  <a:srgbClr val="FFFF00"/>
                </a:solidFill>
              </a:rPr>
              <a:t>! Держи! Руку мою держи!  </a:t>
            </a:r>
            <a:r>
              <a:rPr lang="ru-RU" sz="1600" dirty="0" smtClean="0">
                <a:solidFill>
                  <a:srgbClr val="FFFF00"/>
                </a:solidFill>
              </a:rPr>
              <a:t/>
            </a:r>
            <a:br>
              <a:rPr lang="ru-RU" sz="1600" dirty="0" smtClean="0">
                <a:solidFill>
                  <a:srgbClr val="FFFF00"/>
                </a:solidFill>
              </a:rPr>
            </a:br>
            <a:r>
              <a:rPr lang="ru-RU" sz="1600" dirty="0" smtClean="0">
                <a:solidFill>
                  <a:srgbClr val="FFFF00"/>
                </a:solidFill>
              </a:rPr>
              <a:t>Что </a:t>
            </a:r>
            <a:r>
              <a:rPr lang="ru-RU" sz="1600" dirty="0">
                <a:solidFill>
                  <a:srgbClr val="FFFF00"/>
                </a:solidFill>
              </a:rPr>
              <a:t>хочешь, скажи! Получишь! Держи! Ага! </a:t>
            </a:r>
            <a:r>
              <a:rPr lang="ru-RU" sz="1600" dirty="0">
                <a:solidFill>
                  <a:srgbClr val="A9F173"/>
                </a:solidFill>
              </a:rPr>
              <a:t>Держи! Держи! Руку мою </a:t>
            </a:r>
            <a:r>
              <a:rPr lang="ru-RU" sz="1600" dirty="0" smtClean="0">
                <a:solidFill>
                  <a:srgbClr val="A9F173"/>
                </a:solidFill>
              </a:rPr>
              <a:t>держи</a:t>
            </a:r>
            <a:r>
              <a:rPr lang="ru-RU" sz="1600" dirty="0">
                <a:solidFill>
                  <a:srgbClr val="A9F173"/>
                </a:solidFill>
              </a:rPr>
              <a:t>!  </a:t>
            </a:r>
            <a:endParaRPr lang="ru-RU" sz="1600" dirty="0" smtClean="0">
              <a:solidFill>
                <a:srgbClr val="A9F173"/>
              </a:solidFill>
            </a:endParaRPr>
          </a:p>
          <a:p>
            <a:r>
              <a:rPr lang="ru-RU" sz="1600" dirty="0" smtClean="0">
                <a:solidFill>
                  <a:srgbClr val="A9F173"/>
                </a:solidFill>
              </a:rPr>
              <a:t>Что </a:t>
            </a:r>
            <a:r>
              <a:rPr lang="ru-RU" sz="1600" dirty="0">
                <a:solidFill>
                  <a:srgbClr val="A9F173"/>
                </a:solidFill>
              </a:rPr>
              <a:t>хочешь, скажи! Получишь! Держи! Ага</a:t>
            </a:r>
            <a:r>
              <a:rPr lang="ru-RU" sz="1600" dirty="0" smtClean="0">
                <a:solidFill>
                  <a:srgbClr val="A9F173"/>
                </a:solidFill>
              </a:rPr>
              <a:t>!</a:t>
            </a:r>
            <a:endParaRPr lang="ru-RU" sz="1200" dirty="0">
              <a:solidFill>
                <a:srgbClr val="A9F173"/>
              </a:solidFill>
            </a:endParaRPr>
          </a:p>
        </p:txBody>
      </p:sp>
      <p:sp>
        <p:nvSpPr>
          <p:cNvPr id="13" name="Скругленный прямоугольник 12">
            <a:hlinkClick r:id="rId7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794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19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1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6809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и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музыка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464496" cy="2448272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Вопрос:  </a:t>
            </a:r>
          </a:p>
          <a:p>
            <a:endParaRPr lang="ru-RU" dirty="0"/>
          </a:p>
          <a:p>
            <a:r>
              <a:rPr lang="ru-RU" dirty="0" smtClean="0"/>
              <a:t>  Какая </a:t>
            </a:r>
            <a:r>
              <a:rPr lang="ru-RU" dirty="0"/>
              <a:t>алгоритмическая конструкция </a:t>
            </a:r>
            <a:r>
              <a:rPr lang="ru-RU" dirty="0" smtClean="0"/>
              <a:t> </a:t>
            </a:r>
            <a:br>
              <a:rPr lang="ru-RU" dirty="0" smtClean="0"/>
            </a:br>
            <a:r>
              <a:rPr lang="ru-RU" dirty="0" smtClean="0"/>
              <a:t>  встречается </a:t>
            </a:r>
            <a:r>
              <a:rPr lang="ru-RU" dirty="0"/>
              <a:t>в  данном музыкальном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  фрагменте</a:t>
            </a:r>
            <a:r>
              <a:rPr lang="ru-RU" dirty="0"/>
              <a:t>? </a:t>
            </a:r>
            <a:endParaRPr lang="ru-RU" dirty="0" smtClean="0"/>
          </a:p>
          <a:p>
            <a:endParaRPr lang="ru-RU" dirty="0"/>
          </a:p>
          <a:p>
            <a:r>
              <a:rPr lang="ru-RU" dirty="0"/>
              <a:t> </a:t>
            </a:r>
            <a:r>
              <a:rPr lang="ru-RU" dirty="0" smtClean="0"/>
              <a:t> Сколько </a:t>
            </a:r>
            <a:r>
              <a:rPr lang="ru-RU" dirty="0"/>
              <a:t>раз она </a:t>
            </a:r>
            <a:r>
              <a:rPr lang="ru-RU" dirty="0" smtClean="0"/>
              <a:t>повторяется? 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395536" y="3638520"/>
            <a:ext cx="4464496" cy="1304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</a:t>
            </a:r>
            <a:r>
              <a:rPr lang="ru-RU" sz="2400" b="1" dirty="0" smtClean="0"/>
              <a:t>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Неполная форма ветвления  (если, </a:t>
            </a:r>
            <a:r>
              <a:rPr lang="ru-RU" dirty="0" smtClean="0"/>
              <a:t>то),   </a:t>
            </a:r>
          </a:p>
          <a:p>
            <a:r>
              <a:rPr lang="ru-RU" dirty="0"/>
              <a:t> </a:t>
            </a:r>
            <a:r>
              <a:rPr lang="ru-RU" dirty="0" smtClean="0"/>
              <a:t>  повторяется 2 раза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638520"/>
            <a:ext cx="4464496" cy="130452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Ответ  </a:t>
            </a:r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6" name="05-S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00192" y="1239602"/>
            <a:ext cx="1920298" cy="1920298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4932040" y="3435846"/>
            <a:ext cx="4104456" cy="149428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b="1" dirty="0">
                <a:solidFill>
                  <a:srgbClr val="FFFF00"/>
                </a:solidFill>
              </a:rPr>
              <a:t>Если</a:t>
            </a:r>
            <a:r>
              <a:rPr lang="ru-RU" sz="1200" dirty="0">
                <a:solidFill>
                  <a:schemeClr val="bg1"/>
                </a:solidFill>
              </a:rPr>
              <a:t> б </a:t>
            </a:r>
            <a:r>
              <a:rPr lang="ru-RU" sz="1200" dirty="0"/>
              <a:t>не было тебя, </a:t>
            </a:r>
            <a:r>
              <a:rPr lang="ru-RU" sz="1200" dirty="0" smtClean="0"/>
              <a:t>Скажи</a:t>
            </a:r>
            <a:r>
              <a:rPr lang="ru-RU" sz="1200" dirty="0"/>
              <a:t>, зачем тогда мне жить, </a:t>
            </a:r>
            <a:endParaRPr lang="ru-RU" sz="1200" dirty="0" smtClean="0"/>
          </a:p>
          <a:p>
            <a:r>
              <a:rPr lang="ru-RU" sz="1200" dirty="0" smtClean="0"/>
              <a:t>В </a:t>
            </a:r>
            <a:r>
              <a:rPr lang="ru-RU" sz="1200" dirty="0"/>
              <a:t>шуме дней как в потоках дождя </a:t>
            </a:r>
            <a:endParaRPr lang="ru-RU" sz="1200" dirty="0" smtClean="0"/>
          </a:p>
          <a:p>
            <a:r>
              <a:rPr lang="ru-RU" sz="1200" dirty="0" smtClean="0"/>
              <a:t>Сорванным </a:t>
            </a:r>
            <a:r>
              <a:rPr lang="ru-RU" sz="1200" dirty="0"/>
              <a:t>листом кружить. </a:t>
            </a:r>
            <a:endParaRPr lang="ru-RU" sz="1200" dirty="0" smtClean="0"/>
          </a:p>
          <a:p>
            <a:endParaRPr lang="ru-RU" sz="400" dirty="0" smtClean="0"/>
          </a:p>
          <a:p>
            <a:r>
              <a:rPr lang="ru-RU" sz="1400" b="1" dirty="0" smtClean="0">
                <a:solidFill>
                  <a:srgbClr val="FFFF00"/>
                </a:solidFill>
              </a:rPr>
              <a:t>Если</a:t>
            </a:r>
            <a:r>
              <a:rPr lang="ru-RU" sz="1400" dirty="0" smtClean="0"/>
              <a:t> </a:t>
            </a:r>
            <a:r>
              <a:rPr lang="ru-RU" sz="1200" dirty="0"/>
              <a:t>б не было тебя, </a:t>
            </a:r>
            <a:r>
              <a:rPr lang="ru-RU" sz="1200" dirty="0" smtClean="0"/>
              <a:t>Я </a:t>
            </a:r>
            <a:r>
              <a:rPr lang="ru-RU" sz="1200" dirty="0"/>
              <a:t>б выдумал себе любовь, </a:t>
            </a:r>
            <a:endParaRPr lang="ru-RU" sz="1200" dirty="0" smtClean="0"/>
          </a:p>
          <a:p>
            <a:r>
              <a:rPr lang="ru-RU" sz="1200" dirty="0" smtClean="0"/>
              <a:t>Я </a:t>
            </a:r>
            <a:r>
              <a:rPr lang="ru-RU" sz="1200" dirty="0"/>
              <a:t>твои не искал бы черты </a:t>
            </a:r>
            <a:r>
              <a:rPr lang="ru-RU" sz="1200" dirty="0" smtClean="0"/>
              <a:t>И </a:t>
            </a:r>
            <a:r>
              <a:rPr lang="ru-RU" sz="1200" dirty="0"/>
              <a:t>убеждался б вновь и вновь, </a:t>
            </a:r>
            <a:endParaRPr lang="ru-RU" sz="1200" dirty="0" smtClean="0"/>
          </a:p>
          <a:p>
            <a:r>
              <a:rPr lang="ru-RU" sz="1200" dirty="0" smtClean="0"/>
              <a:t>Что </a:t>
            </a:r>
            <a:r>
              <a:rPr lang="ru-RU" sz="1200" dirty="0"/>
              <a:t>это все же ты</a:t>
            </a:r>
            <a:r>
              <a:rPr lang="ru-RU" sz="1200" dirty="0" smtClean="0"/>
              <a:t>...</a:t>
            </a:r>
            <a:endParaRPr lang="ru-RU" sz="1050" dirty="0">
              <a:solidFill>
                <a:srgbClr val="A9F173"/>
              </a:solidFill>
            </a:endParaRPr>
          </a:p>
        </p:txBody>
      </p:sp>
      <p:sp>
        <p:nvSpPr>
          <p:cNvPr id="13" name="Скругленный прямоугольник 12">
            <a:hlinkClick r:id="rId7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1497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4548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9" grpId="0" animBg="1"/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71609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и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музыка: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464496" cy="2448272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Вопрос:  </a:t>
            </a:r>
          </a:p>
          <a:p>
            <a:endParaRPr lang="ru-RU" sz="800" dirty="0"/>
          </a:p>
          <a:p>
            <a:r>
              <a:rPr lang="ru-RU" dirty="0" smtClean="0"/>
              <a:t>  Какой объект, содержащий в себе  </a:t>
            </a:r>
          </a:p>
          <a:p>
            <a:pPr indent="88900"/>
            <a:r>
              <a:rPr lang="ru-RU" dirty="0" smtClean="0"/>
              <a:t>элементы одного типа, </a:t>
            </a:r>
            <a:br>
              <a:rPr lang="ru-RU" dirty="0" smtClean="0"/>
            </a:br>
            <a:r>
              <a:rPr lang="ru-RU" dirty="0" smtClean="0"/>
              <a:t>  встречается </a:t>
            </a:r>
            <a:r>
              <a:rPr lang="ru-RU" dirty="0"/>
              <a:t>в  данном 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  музыкальном </a:t>
            </a:r>
            <a:r>
              <a:rPr lang="ru-RU" dirty="0"/>
              <a:t>фрагменте? </a:t>
            </a:r>
            <a:endParaRPr lang="ru-RU" dirty="0" smtClean="0"/>
          </a:p>
          <a:p>
            <a:endParaRPr lang="ru-RU" sz="800" dirty="0"/>
          </a:p>
          <a:p>
            <a:r>
              <a:rPr lang="ru-RU" dirty="0" smtClean="0"/>
              <a:t>  Виды  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395536" y="3638520"/>
            <a:ext cx="4464496" cy="130452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 Массивы</a:t>
            </a:r>
            <a:r>
              <a:rPr lang="ru-RU" sz="2400" b="1" dirty="0" smtClean="0"/>
              <a:t>  </a:t>
            </a:r>
          </a:p>
          <a:p>
            <a:endParaRPr lang="ru-RU" sz="1100" dirty="0"/>
          </a:p>
          <a:p>
            <a:r>
              <a:rPr lang="ru-RU" dirty="0" smtClean="0">
                <a:solidFill>
                  <a:srgbClr val="FFFF00"/>
                </a:solidFill>
              </a:rPr>
              <a:t>   Виды</a:t>
            </a:r>
            <a:r>
              <a:rPr lang="ru-RU" dirty="0"/>
              <a:t>:  </a:t>
            </a:r>
            <a:r>
              <a:rPr lang="ru-RU" dirty="0" smtClean="0"/>
              <a:t>     одномерный </a:t>
            </a:r>
            <a:r>
              <a:rPr lang="ru-RU" dirty="0"/>
              <a:t>(векторный</a:t>
            </a:r>
            <a:r>
              <a:rPr lang="ru-RU" dirty="0" smtClean="0"/>
              <a:t>),  </a:t>
            </a:r>
          </a:p>
          <a:p>
            <a:r>
              <a:rPr lang="ru-RU" dirty="0"/>
              <a:t> </a:t>
            </a:r>
            <a:r>
              <a:rPr lang="ru-RU" dirty="0" smtClean="0"/>
              <a:t>                    многомерный</a:t>
            </a:r>
            <a:endParaRPr lang="ru-RU" dirty="0">
              <a:solidFill>
                <a:srgbClr val="FFFF00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638520"/>
            <a:ext cx="4464496" cy="130452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Ответ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932040" y="3638520"/>
            <a:ext cx="4104456" cy="1291606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400" b="1" dirty="0">
                <a:solidFill>
                  <a:srgbClr val="FFFF00"/>
                </a:solidFill>
              </a:rPr>
              <a:t>Районы, кварталы, жилые массивы, </a:t>
            </a:r>
            <a:endParaRPr lang="ru-RU" sz="1400" b="1" dirty="0" smtClean="0">
              <a:solidFill>
                <a:srgbClr val="FFFF00"/>
              </a:solidFill>
            </a:endParaRPr>
          </a:p>
          <a:p>
            <a:r>
              <a:rPr lang="ru-RU" sz="1400" dirty="0" smtClean="0"/>
              <a:t>Я </a:t>
            </a:r>
            <a:r>
              <a:rPr lang="ru-RU" sz="1400" dirty="0"/>
              <a:t>ухожу, ухожу красиво</a:t>
            </a:r>
            <a:r>
              <a:rPr lang="ru-RU" sz="1400" dirty="0" smtClean="0"/>
              <a:t>.</a:t>
            </a:r>
          </a:p>
        </p:txBody>
      </p:sp>
      <p:pic>
        <p:nvPicPr>
          <p:cNvPr id="3" name="07-SL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72200" y="1255492"/>
            <a:ext cx="1856528" cy="1856528"/>
          </a:xfrm>
          <a:prstGeom prst="rect">
            <a:avLst/>
          </a:prstGeom>
        </p:spPr>
      </p:pic>
      <p:sp>
        <p:nvSpPr>
          <p:cNvPr id="14" name="Скругленный прямоугольник 13">
            <a:hlinkClick r:id="rId7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72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20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9" grpId="0" animBg="1"/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69990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и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поэзия: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893902"/>
            <a:ext cx="4824536" cy="2178217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Вопрос:  </a:t>
            </a:r>
          </a:p>
          <a:p>
            <a:endParaRPr lang="ru-RU" sz="800" dirty="0"/>
          </a:p>
          <a:p>
            <a:r>
              <a:rPr lang="ru-RU" dirty="0"/>
              <a:t>Сколько  слов, связанных с синтаксисом языка программирования, имеется в стихотворении? </a:t>
            </a:r>
            <a:r>
              <a:rPr lang="ru-RU" dirty="0" smtClean="0"/>
              <a:t> </a:t>
            </a:r>
          </a:p>
          <a:p>
            <a:r>
              <a:rPr lang="ru-RU" dirty="0"/>
              <a:t> </a:t>
            </a:r>
            <a:r>
              <a:rPr lang="ru-RU" dirty="0" smtClean="0"/>
              <a:t>    (</a:t>
            </a:r>
            <a:r>
              <a:rPr lang="ru-RU" dirty="0"/>
              <a:t>Это могут быть так называемые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  «</a:t>
            </a:r>
            <a:r>
              <a:rPr lang="ru-RU" dirty="0"/>
              <a:t>зарезервированные слова» этого языка,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  названия </a:t>
            </a:r>
            <a:r>
              <a:rPr lang="ru-RU" dirty="0"/>
              <a:t>операторов, типов величин и т.д.)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95536" y="3185760"/>
            <a:ext cx="4824536" cy="18516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</a:t>
            </a:r>
          </a:p>
          <a:p>
            <a:r>
              <a:rPr lang="ru-RU" sz="2400" b="1" dirty="0" smtClean="0">
                <a:solidFill>
                  <a:srgbClr val="FFFF00"/>
                </a:solidFill>
              </a:rPr>
              <a:t>  </a:t>
            </a:r>
            <a:r>
              <a:rPr lang="ru-RU" sz="1400" dirty="0" smtClean="0"/>
              <a:t>9 слов</a:t>
            </a:r>
            <a:endParaRPr lang="ru-RU" sz="1400" dirty="0" smtClean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184356"/>
            <a:ext cx="4824536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5495588" y="893902"/>
            <a:ext cx="3117520" cy="3970318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Начало светлое весны.</a:t>
            </a:r>
          </a:p>
          <a:p>
            <a:r>
              <a:rPr lang="ru-RU" dirty="0">
                <a:solidFill>
                  <a:schemeClr val="bg1"/>
                </a:solidFill>
              </a:rPr>
              <a:t>Лесов зеленые массивы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Цветут и </a:t>
            </a:r>
            <a:r>
              <a:rPr lang="ru-RU" dirty="0">
                <a:solidFill>
                  <a:schemeClr val="bg1"/>
                </a:solidFill>
              </a:rPr>
              <a:t>липы, и осины, </a:t>
            </a:r>
          </a:p>
          <a:p>
            <a:r>
              <a:rPr lang="ru-RU" dirty="0">
                <a:solidFill>
                  <a:schemeClr val="bg1"/>
                </a:solidFill>
              </a:rPr>
              <a:t>И ели помыслы ясны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Себе присвоил этот май</a:t>
            </a:r>
          </a:p>
          <a:p>
            <a:r>
              <a:rPr lang="ru-RU" dirty="0">
                <a:solidFill>
                  <a:schemeClr val="bg1"/>
                </a:solidFill>
              </a:rPr>
              <a:t>Права одеть </a:t>
            </a:r>
            <a:r>
              <a:rPr lang="ru-RU" dirty="0" err="1">
                <a:solidFill>
                  <a:schemeClr val="bg1"/>
                </a:solidFill>
              </a:rPr>
              <a:t>листвою</a:t>
            </a:r>
            <a:r>
              <a:rPr lang="ru-RU" dirty="0">
                <a:solidFill>
                  <a:schemeClr val="bg1"/>
                </a:solidFill>
              </a:rPr>
              <a:t> ветки,</a:t>
            </a:r>
          </a:p>
          <a:p>
            <a:r>
              <a:rPr lang="ru-RU" dirty="0">
                <a:solidFill>
                  <a:schemeClr val="bg1"/>
                </a:solidFill>
              </a:rPr>
              <a:t>И целый месяц в душе метки</a:t>
            </a:r>
          </a:p>
          <a:p>
            <a:r>
              <a:rPr lang="ru-RU" dirty="0">
                <a:solidFill>
                  <a:schemeClr val="bg1"/>
                </a:solidFill>
              </a:rPr>
              <a:t>Он расставляет невзначай</a:t>
            </a:r>
            <a:r>
              <a:rPr lang="ru-RU" dirty="0" smtClean="0">
                <a:solidFill>
                  <a:schemeClr val="bg1"/>
                </a:solidFill>
              </a:rPr>
              <a:t>...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И пишется легко строка, </a:t>
            </a:r>
          </a:p>
          <a:p>
            <a:r>
              <a:rPr lang="ru-RU" dirty="0">
                <a:solidFill>
                  <a:schemeClr val="bg1"/>
                </a:solidFill>
              </a:rPr>
              <a:t>И на этюдник рвутся кисти, </a:t>
            </a:r>
          </a:p>
          <a:p>
            <a:r>
              <a:rPr lang="ru-RU" dirty="0">
                <a:solidFill>
                  <a:schemeClr val="bg1"/>
                </a:solidFill>
              </a:rPr>
              <a:t>Уходит ложь в обличье истин,</a:t>
            </a:r>
          </a:p>
          <a:p>
            <a:r>
              <a:rPr lang="ru-RU" dirty="0">
                <a:solidFill>
                  <a:schemeClr val="bg1"/>
                </a:solidFill>
              </a:rPr>
              <a:t>И говорю я ей пока!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95588" y="893902"/>
            <a:ext cx="3117520" cy="3970318"/>
          </a:xfrm>
          <a:prstGeom prst="rect">
            <a:avLst/>
          </a:prstGeom>
          <a:solidFill>
            <a:srgbClr val="290F4C">
              <a:alpha val="50000"/>
            </a:srgbClr>
          </a:solidFill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FFFF00"/>
                </a:solidFill>
              </a:rPr>
              <a:t>Начало</a:t>
            </a:r>
            <a:r>
              <a:rPr lang="ru-RU" dirty="0">
                <a:solidFill>
                  <a:schemeClr val="bg1"/>
                </a:solidFill>
              </a:rPr>
              <a:t> светлое весны.</a:t>
            </a:r>
          </a:p>
          <a:p>
            <a:r>
              <a:rPr lang="ru-RU" dirty="0">
                <a:solidFill>
                  <a:schemeClr val="bg1"/>
                </a:solidFill>
              </a:rPr>
              <a:t>Лесов зеленые </a:t>
            </a:r>
            <a:r>
              <a:rPr lang="ru-RU" dirty="0">
                <a:solidFill>
                  <a:srgbClr val="FFFF00"/>
                </a:solidFill>
              </a:rPr>
              <a:t>массивы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Цветут </a:t>
            </a:r>
            <a:r>
              <a:rPr lang="ru-RU" dirty="0" smtClean="0">
                <a:solidFill>
                  <a:srgbClr val="FFFF00"/>
                </a:solidFill>
              </a:rPr>
              <a:t>и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r>
              <a:rPr lang="ru-RU" dirty="0">
                <a:solidFill>
                  <a:schemeClr val="bg1"/>
                </a:solidFill>
              </a:rPr>
              <a:t>липы, и осины, </a:t>
            </a:r>
          </a:p>
          <a:p>
            <a:r>
              <a:rPr lang="ru-RU" dirty="0">
                <a:solidFill>
                  <a:schemeClr val="bg1"/>
                </a:solidFill>
              </a:rPr>
              <a:t>И ели помыслы ясны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Себе </a:t>
            </a:r>
            <a:r>
              <a:rPr lang="ru-RU" dirty="0">
                <a:solidFill>
                  <a:srgbClr val="FFFF00"/>
                </a:solidFill>
              </a:rPr>
              <a:t>присвоил</a:t>
            </a:r>
            <a:r>
              <a:rPr lang="ru-RU" dirty="0">
                <a:solidFill>
                  <a:schemeClr val="bg1"/>
                </a:solidFill>
              </a:rPr>
              <a:t> этот май</a:t>
            </a:r>
          </a:p>
          <a:p>
            <a:r>
              <a:rPr lang="ru-RU" dirty="0">
                <a:solidFill>
                  <a:schemeClr val="bg1"/>
                </a:solidFill>
              </a:rPr>
              <a:t>Права одеть </a:t>
            </a:r>
            <a:r>
              <a:rPr lang="ru-RU" dirty="0" err="1">
                <a:solidFill>
                  <a:schemeClr val="bg1"/>
                </a:solidFill>
              </a:rPr>
              <a:t>листвою</a:t>
            </a:r>
            <a:r>
              <a:rPr lang="ru-RU" dirty="0">
                <a:solidFill>
                  <a:schemeClr val="bg1"/>
                </a:solidFill>
              </a:rPr>
              <a:t> ветки,</a:t>
            </a:r>
          </a:p>
          <a:p>
            <a:r>
              <a:rPr lang="ru-RU" dirty="0">
                <a:solidFill>
                  <a:schemeClr val="bg1"/>
                </a:solidFill>
              </a:rPr>
              <a:t>И целый месяц в душе </a:t>
            </a:r>
            <a:r>
              <a:rPr lang="ru-RU" dirty="0">
                <a:solidFill>
                  <a:srgbClr val="FFFF00"/>
                </a:solidFill>
              </a:rPr>
              <a:t>метки</a:t>
            </a:r>
          </a:p>
          <a:p>
            <a:r>
              <a:rPr lang="ru-RU" dirty="0">
                <a:solidFill>
                  <a:schemeClr val="bg1"/>
                </a:solidFill>
              </a:rPr>
              <a:t>Он расставляет невзначай</a:t>
            </a:r>
            <a:r>
              <a:rPr lang="ru-RU" dirty="0" smtClean="0">
                <a:solidFill>
                  <a:schemeClr val="bg1"/>
                </a:solidFill>
              </a:rPr>
              <a:t>...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И пишется легко </a:t>
            </a:r>
            <a:r>
              <a:rPr lang="ru-RU" dirty="0">
                <a:solidFill>
                  <a:srgbClr val="FFFF00"/>
                </a:solidFill>
              </a:rPr>
              <a:t>строка</a:t>
            </a:r>
            <a:r>
              <a:rPr lang="ru-RU" dirty="0">
                <a:solidFill>
                  <a:schemeClr val="bg1"/>
                </a:solidFill>
              </a:rPr>
              <a:t>, </a:t>
            </a:r>
          </a:p>
          <a:p>
            <a:r>
              <a:rPr lang="ru-RU" dirty="0">
                <a:solidFill>
                  <a:schemeClr val="bg1"/>
                </a:solidFill>
              </a:rPr>
              <a:t>И на этюдник рвутся кисти, </a:t>
            </a:r>
          </a:p>
          <a:p>
            <a:r>
              <a:rPr lang="ru-RU" dirty="0">
                <a:solidFill>
                  <a:schemeClr val="bg1"/>
                </a:solidFill>
              </a:rPr>
              <a:t>Уходит </a:t>
            </a:r>
            <a:r>
              <a:rPr lang="ru-RU" dirty="0">
                <a:solidFill>
                  <a:srgbClr val="FFFF00"/>
                </a:solidFill>
              </a:rPr>
              <a:t>ложь</a:t>
            </a:r>
            <a:r>
              <a:rPr lang="ru-RU" dirty="0">
                <a:solidFill>
                  <a:schemeClr val="bg1"/>
                </a:solidFill>
              </a:rPr>
              <a:t> в обличье </a:t>
            </a:r>
            <a:r>
              <a:rPr lang="ru-RU" dirty="0">
                <a:solidFill>
                  <a:srgbClr val="FFFF00"/>
                </a:solidFill>
              </a:rPr>
              <a:t>истин</a:t>
            </a:r>
            <a:r>
              <a:rPr lang="ru-RU" dirty="0">
                <a:solidFill>
                  <a:schemeClr val="bg1"/>
                </a:solidFill>
              </a:rPr>
              <a:t>,</a:t>
            </a:r>
          </a:p>
          <a:p>
            <a:r>
              <a:rPr lang="ru-RU" dirty="0">
                <a:solidFill>
                  <a:schemeClr val="bg1"/>
                </a:solidFill>
              </a:rPr>
              <a:t>И говорю я ей </a:t>
            </a:r>
            <a:r>
              <a:rPr lang="ru-RU" dirty="0">
                <a:solidFill>
                  <a:srgbClr val="FFFF00"/>
                </a:solidFill>
              </a:rPr>
              <a:t>пока</a:t>
            </a:r>
            <a:r>
              <a:rPr lang="ru-RU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4" name="Скругленный прямоугольник 13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7481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Рисунок 11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49040" y="195486"/>
            <a:ext cx="65774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и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кино: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104456" cy="1970904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Вопрос:</a:t>
            </a:r>
            <a:r>
              <a:rPr lang="ru-RU" sz="2400" b="1" dirty="0" smtClean="0"/>
              <a:t>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Как называется кинофильм?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Какое </a:t>
            </a:r>
            <a:r>
              <a:rPr lang="ru-RU" dirty="0"/>
              <a:t>отношение </a:t>
            </a:r>
            <a:r>
              <a:rPr lang="ru-RU" dirty="0" smtClean="0"/>
              <a:t>название</a:t>
            </a:r>
          </a:p>
          <a:p>
            <a:r>
              <a:rPr lang="ru-RU" dirty="0"/>
              <a:t> </a:t>
            </a:r>
            <a:r>
              <a:rPr lang="ru-RU" dirty="0" smtClean="0"/>
              <a:t>  кинофильма </a:t>
            </a:r>
            <a:r>
              <a:rPr lang="ru-RU" dirty="0"/>
              <a:t>имеет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к </a:t>
            </a:r>
            <a:r>
              <a:rPr lang="ru-RU" dirty="0"/>
              <a:t>программированию?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95536" y="3072119"/>
            <a:ext cx="4104456" cy="18516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 </a:t>
            </a:r>
            <a:r>
              <a:rPr lang="ru-RU" dirty="0" smtClean="0"/>
              <a:t>Матрица</a:t>
            </a:r>
          </a:p>
          <a:p>
            <a:endParaRPr lang="ru-RU" dirty="0"/>
          </a:p>
          <a:p>
            <a:r>
              <a:rPr lang="ru-RU" dirty="0" smtClean="0"/>
              <a:t>   </a:t>
            </a:r>
            <a:r>
              <a:rPr lang="ru-RU" dirty="0" smtClean="0">
                <a:solidFill>
                  <a:srgbClr val="FFFF00"/>
                </a:solidFill>
              </a:rPr>
              <a:t>матрица</a:t>
            </a:r>
            <a:r>
              <a:rPr lang="ru-RU" dirty="0" smtClean="0"/>
              <a:t> </a:t>
            </a:r>
            <a:r>
              <a:rPr lang="ru-RU" dirty="0"/>
              <a:t>представляет собой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двумерный </a:t>
            </a:r>
            <a:r>
              <a:rPr lang="ru-RU" dirty="0"/>
              <a:t>массив</a:t>
            </a:r>
            <a:endParaRPr lang="ru-RU" dirty="0" smtClean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072119"/>
            <a:ext cx="4104456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pic>
        <p:nvPicPr>
          <p:cNvPr id="3" name="matrix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98835" y="1460327"/>
            <a:ext cx="3980404" cy="2222848"/>
          </a:xfrm>
          <a:prstGeom prst="rect">
            <a:avLst/>
          </a:prstGeom>
        </p:spPr>
      </p:pic>
      <p:sp>
        <p:nvSpPr>
          <p:cNvPr id="13" name="Скругленный прямоугольник 12">
            <a:hlinkClick r:id="rId7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10535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80473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пословицах: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092649"/>
            <a:ext cx="3451680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5171988" y="1180938"/>
            <a:ext cx="2880320" cy="79208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Препятствие </a:t>
            </a:r>
            <a:br>
              <a:rPr lang="ru-RU" dirty="0" smtClean="0"/>
            </a:br>
            <a:r>
              <a:rPr lang="ru-RU" dirty="0" smtClean="0"/>
              <a:t>в виде возвышенности</a:t>
            </a:r>
            <a:endParaRPr lang="ru-RU" dirty="0"/>
          </a:p>
        </p:txBody>
      </p:sp>
      <p:sp>
        <p:nvSpPr>
          <p:cNvPr id="6" name="Блок-схема: решение 5"/>
          <p:cNvSpPr/>
          <p:nvPr/>
        </p:nvSpPr>
        <p:spPr>
          <a:xfrm>
            <a:off x="5663964" y="2362212"/>
            <a:ext cx="1944216" cy="834950"/>
          </a:xfrm>
          <a:prstGeom prst="flowChartDecision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Умный?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451908" y="3435234"/>
            <a:ext cx="1728192" cy="79208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восхождение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188212" y="3435234"/>
            <a:ext cx="1584176" cy="79208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обход</a:t>
            </a:r>
            <a:endParaRPr lang="ru-RU" dirty="0"/>
          </a:p>
        </p:txBody>
      </p:sp>
      <p:cxnSp>
        <p:nvCxnSpPr>
          <p:cNvPr id="15" name="Прямая со стрелкой 14"/>
          <p:cNvCxnSpPr>
            <a:endCxn id="3" idx="0"/>
          </p:cNvCxnSpPr>
          <p:nvPr/>
        </p:nvCxnSpPr>
        <p:spPr>
          <a:xfrm>
            <a:off x="6612148" y="820898"/>
            <a:ext cx="0" cy="360040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>
            <a:off x="6636072" y="2002172"/>
            <a:ext cx="0" cy="360040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5316004" y="2779687"/>
            <a:ext cx="0" cy="655547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7967004" y="2779687"/>
            <a:ext cx="0" cy="655547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>
            <a:endCxn id="6" idx="1"/>
          </p:cNvCxnSpPr>
          <p:nvPr/>
        </p:nvCxnSpPr>
        <p:spPr>
          <a:xfrm>
            <a:off x="5316004" y="2779687"/>
            <a:ext cx="34796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/>
          <p:cNvCxnSpPr/>
          <p:nvPr/>
        </p:nvCxnSpPr>
        <p:spPr>
          <a:xfrm>
            <a:off x="7608180" y="2779687"/>
            <a:ext cx="34796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/>
          <p:nvPr/>
        </p:nvCxnSpPr>
        <p:spPr>
          <a:xfrm>
            <a:off x="5316004" y="4565314"/>
            <a:ext cx="265100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/>
          <p:cNvCxnSpPr/>
          <p:nvPr/>
        </p:nvCxnSpPr>
        <p:spPr>
          <a:xfrm flipV="1">
            <a:off x="5316004" y="4226783"/>
            <a:ext cx="0" cy="337992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 flipV="1">
            <a:off x="7967004" y="4226783"/>
            <a:ext cx="0" cy="337992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 стрелкой 33"/>
          <p:cNvCxnSpPr/>
          <p:nvPr/>
        </p:nvCxnSpPr>
        <p:spPr>
          <a:xfrm>
            <a:off x="6659595" y="4577093"/>
            <a:ext cx="0" cy="360040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737617" y="2765806"/>
            <a:ext cx="549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</a:rPr>
              <a:t>нет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999135" y="2722001"/>
            <a:ext cx="460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</a:rPr>
              <a:t>да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28" name="Скругленный прямоугольник 27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654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80473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в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пословицах: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104456" cy="1970904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Вопрос: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Вам будут предложено изречение,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представляющее </a:t>
            </a:r>
            <a:r>
              <a:rPr lang="ru-RU" dirty="0"/>
              <a:t>собой пословицу, </a:t>
            </a:r>
            <a:r>
              <a:rPr lang="ru-RU" dirty="0" smtClean="0"/>
              <a:t>  </a:t>
            </a:r>
          </a:p>
          <a:p>
            <a:r>
              <a:rPr lang="ru-RU" dirty="0"/>
              <a:t> </a:t>
            </a:r>
            <a:r>
              <a:rPr lang="ru-RU" dirty="0" smtClean="0"/>
              <a:t>  смысл </a:t>
            </a:r>
            <a:r>
              <a:rPr lang="ru-RU" dirty="0"/>
              <a:t>которой изменен, так сказать,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на </a:t>
            </a:r>
            <a:r>
              <a:rPr lang="ru-RU" dirty="0"/>
              <a:t>компьютерный лад.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Назовите </a:t>
            </a:r>
            <a:r>
              <a:rPr lang="ru-RU" dirty="0"/>
              <a:t>эту пословицу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408277" y="3072119"/>
            <a:ext cx="4104456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4786009" y="3213124"/>
            <a:ext cx="4416357" cy="1569660"/>
          </a:xfrm>
          <a:prstGeom prst="rect">
            <a:avLst/>
          </a:prstGeom>
          <a:solidFill>
            <a:srgbClr val="290F4C">
              <a:alpha val="52000"/>
            </a:srgbClr>
          </a:solidFill>
          <a:ln>
            <a:solidFill>
              <a:srgbClr val="9066DC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Каждый участник </a:t>
            </a:r>
            <a:endParaRPr lang="ru-RU" sz="2400" b="1" dirty="0" smtClean="0">
              <a:solidFill>
                <a:schemeClr val="bg1"/>
              </a:solidFill>
            </a:endParaRPr>
          </a:p>
          <a:p>
            <a:r>
              <a:rPr lang="ru-RU" sz="2400" b="1" dirty="0" smtClean="0">
                <a:solidFill>
                  <a:schemeClr val="bg1"/>
                </a:solidFill>
              </a:rPr>
              <a:t>разработки </a:t>
            </a:r>
            <a:r>
              <a:rPr lang="ru-RU" sz="2400" b="1" dirty="0">
                <a:solidFill>
                  <a:schemeClr val="bg1"/>
                </a:solidFill>
              </a:rPr>
              <a:t>программы </a:t>
            </a:r>
            <a:endParaRPr lang="ru-RU" sz="2400" b="1" dirty="0" smtClean="0">
              <a:solidFill>
                <a:schemeClr val="bg1"/>
              </a:solidFill>
            </a:endParaRPr>
          </a:p>
          <a:p>
            <a:r>
              <a:rPr lang="ru-RU" sz="2400" b="1" dirty="0" smtClean="0">
                <a:solidFill>
                  <a:schemeClr val="bg1"/>
                </a:solidFill>
              </a:rPr>
              <a:t>должен </a:t>
            </a:r>
            <a:r>
              <a:rPr lang="ru-RU" sz="2400" b="1" dirty="0">
                <a:solidFill>
                  <a:schemeClr val="bg1"/>
                </a:solidFill>
              </a:rPr>
              <a:t>работать </a:t>
            </a:r>
            <a:endParaRPr lang="ru-RU" sz="2400" b="1" dirty="0" smtClean="0">
              <a:solidFill>
                <a:schemeClr val="bg1"/>
              </a:solidFill>
            </a:endParaRPr>
          </a:p>
          <a:p>
            <a:r>
              <a:rPr lang="ru-RU" sz="2400" b="1" dirty="0" smtClean="0">
                <a:solidFill>
                  <a:schemeClr val="bg1"/>
                </a:solidFill>
              </a:rPr>
              <a:t>над </a:t>
            </a:r>
            <a:r>
              <a:rPr lang="ru-RU" sz="2400" b="1" dirty="0">
                <a:solidFill>
                  <a:schemeClr val="bg1"/>
                </a:solidFill>
              </a:rPr>
              <a:t>своей частью задачи</a:t>
            </a:r>
          </a:p>
        </p:txBody>
      </p:sp>
      <p:sp>
        <p:nvSpPr>
          <p:cNvPr id="14" name="Скругленный прямоугольник 13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0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Рисунок 25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80473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Программирование </a:t>
            </a:r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 пословицах: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091523"/>
            <a:ext cx="3451680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6183186" y="1168325"/>
            <a:ext cx="1752116" cy="45470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 </a:t>
            </a:r>
            <a:r>
              <a:rPr lang="en-US" dirty="0" smtClean="0"/>
              <a:t>i </a:t>
            </a:r>
            <a:r>
              <a:rPr lang="ru-RU" dirty="0" smtClean="0"/>
              <a:t>= 0</a:t>
            </a:r>
            <a:endParaRPr lang="ru-RU" dirty="0"/>
          </a:p>
        </p:txBody>
      </p:sp>
      <p:sp>
        <p:nvSpPr>
          <p:cNvPr id="6" name="Блок-схема: решение 5"/>
          <p:cNvSpPr/>
          <p:nvPr/>
        </p:nvSpPr>
        <p:spPr>
          <a:xfrm>
            <a:off x="6078260" y="3030318"/>
            <a:ext cx="1944216" cy="834950"/>
          </a:xfrm>
          <a:prstGeom prst="flowChartDecision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</a:t>
            </a:r>
            <a:r>
              <a:rPr lang="en-US" dirty="0" smtClean="0"/>
              <a:t> &lt;= 7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219064" y="4167256"/>
            <a:ext cx="1752116" cy="472766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отрежь</a:t>
            </a:r>
            <a:endParaRPr lang="ru-RU" dirty="0"/>
          </a:p>
        </p:txBody>
      </p:sp>
      <p:cxnSp>
        <p:nvCxnSpPr>
          <p:cNvPr id="15" name="Прямая со стрелкой 14"/>
          <p:cNvCxnSpPr>
            <a:endCxn id="3" idx="0"/>
          </p:cNvCxnSpPr>
          <p:nvPr/>
        </p:nvCxnSpPr>
        <p:spPr>
          <a:xfrm flipH="1">
            <a:off x="7059244" y="902953"/>
            <a:ext cx="11962" cy="265372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 flipH="1">
            <a:off x="7043039" y="2710037"/>
            <a:ext cx="7329" cy="320281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 flipV="1">
            <a:off x="5313469" y="2735254"/>
            <a:ext cx="0" cy="712539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 flipH="1">
            <a:off x="7059519" y="4640022"/>
            <a:ext cx="11688" cy="247314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/>
          <p:cNvCxnSpPr>
            <a:endCxn id="6" idx="1"/>
          </p:cNvCxnSpPr>
          <p:nvPr/>
        </p:nvCxnSpPr>
        <p:spPr>
          <a:xfrm>
            <a:off x="5299799" y="3447793"/>
            <a:ext cx="778461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/>
          <p:cNvCxnSpPr/>
          <p:nvPr/>
        </p:nvCxnSpPr>
        <p:spPr>
          <a:xfrm>
            <a:off x="7599304" y="2647001"/>
            <a:ext cx="347960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 flipV="1">
            <a:off x="5313469" y="1844491"/>
            <a:ext cx="0" cy="39278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Прямоугольник 22"/>
          <p:cNvSpPr/>
          <p:nvPr/>
        </p:nvSpPr>
        <p:spPr>
          <a:xfrm>
            <a:off x="6177153" y="2252055"/>
            <a:ext cx="1752116" cy="454708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 </a:t>
            </a:r>
            <a:r>
              <a:rPr lang="en-US" dirty="0" smtClean="0"/>
              <a:t>i </a:t>
            </a:r>
            <a:r>
              <a:rPr lang="ru-RU" dirty="0" smtClean="0"/>
              <a:t>= </a:t>
            </a:r>
            <a:r>
              <a:rPr lang="en-US" dirty="0" smtClean="0"/>
              <a:t>I + 1</a:t>
            </a:r>
            <a:endParaRPr lang="ru-RU" dirty="0"/>
          </a:p>
        </p:txBody>
      </p:sp>
      <p:sp>
        <p:nvSpPr>
          <p:cNvPr id="27" name="Прямоугольник 26"/>
          <p:cNvSpPr/>
          <p:nvPr/>
        </p:nvSpPr>
        <p:spPr>
          <a:xfrm>
            <a:off x="4695060" y="2237271"/>
            <a:ext cx="1224136" cy="472766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отмерь</a:t>
            </a:r>
            <a:endParaRPr lang="ru-RU" dirty="0"/>
          </a:p>
        </p:txBody>
      </p:sp>
      <p:cxnSp>
        <p:nvCxnSpPr>
          <p:cNvPr id="29" name="Прямая со стрелкой 28"/>
          <p:cNvCxnSpPr>
            <a:endCxn id="23" idx="0"/>
          </p:cNvCxnSpPr>
          <p:nvPr/>
        </p:nvCxnSpPr>
        <p:spPr>
          <a:xfrm flipH="1">
            <a:off x="7053211" y="1645984"/>
            <a:ext cx="12616" cy="606071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/>
          <p:nvPr/>
        </p:nvCxnSpPr>
        <p:spPr>
          <a:xfrm>
            <a:off x="7062161" y="3865268"/>
            <a:ext cx="0" cy="301988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>
            <a:off x="5313469" y="1844491"/>
            <a:ext cx="1757737" cy="0"/>
          </a:xfrm>
          <a:prstGeom prst="straightConnector1">
            <a:avLst/>
          </a:prstGeom>
          <a:ln w="28575" cmpd="sng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370071" y="3030318"/>
            <a:ext cx="549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</a:rPr>
              <a:t>нет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372200" y="3750733"/>
            <a:ext cx="460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</a:rPr>
              <a:t>да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28" name="Скругленный прямоугольник 27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634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6441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Зашифрованные термины: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95536" y="987574"/>
            <a:ext cx="4104456" cy="1970904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Вопрос: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Расшифруйте  анаграмму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95536" y="3072119"/>
            <a:ext cx="4104456" cy="18516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 </a:t>
            </a:r>
          </a:p>
          <a:p>
            <a:endParaRPr lang="ru-RU" sz="800" b="1" dirty="0">
              <a:solidFill>
                <a:srgbClr val="FFFF00"/>
              </a:solidFill>
            </a:endParaRPr>
          </a:p>
          <a:p>
            <a:r>
              <a:rPr lang="ru-RU" dirty="0" smtClean="0"/>
              <a:t>   </a:t>
            </a:r>
            <a:r>
              <a:rPr lang="ru-RU" dirty="0"/>
              <a:t>язык программирования </a:t>
            </a:r>
            <a:r>
              <a:rPr lang="ru-RU" dirty="0" err="1"/>
              <a:t>Python</a:t>
            </a:r>
            <a:endParaRPr lang="ru-RU" dirty="0" smtClean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395536" y="3072119"/>
            <a:ext cx="4104456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4598003" y="1188196"/>
            <a:ext cx="4624920" cy="1446550"/>
          </a:xfrm>
          <a:prstGeom prst="rect">
            <a:avLst/>
          </a:prstGeom>
          <a:solidFill>
            <a:srgbClr val="290F4C">
              <a:alpha val="52000"/>
            </a:srgbClr>
          </a:solidFill>
          <a:ln>
            <a:solidFill>
              <a:srgbClr val="9066DC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ru-RU" sz="8800" dirty="0"/>
              <a:t>NPYOTH</a:t>
            </a:r>
          </a:p>
        </p:txBody>
      </p:sp>
      <p:sp>
        <p:nvSpPr>
          <p:cNvPr id="14" name="Скругленный прямоугольник 13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017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235429" cy="4003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6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происходит на этапе программирования?</a:t>
            </a:r>
            <a:endParaRPr kumimoji="0" lang="ru-RU" sz="26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35207" y="1489924"/>
            <a:ext cx="6619058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Алгоритм записывается на одном из языков программирования.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461204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4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76558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91912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7" y="2678670"/>
            <a:ext cx="6619058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Определение исходных данных и что требуется найти в решаемой задаче.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3906272"/>
            <a:ext cx="7450018" cy="923330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Осуществляется построение алгоритма – инструкции, задающей необходимую последовательность действий для решения задачи.</a:t>
            </a:r>
          </a:p>
        </p:txBody>
      </p:sp>
    </p:spTree>
    <p:extLst>
      <p:ext uri="{BB962C8B-B14F-4D97-AF65-F5344CB8AC3E}">
        <p14:creationId xmlns:p14="http://schemas.microsoft.com/office/powerpoint/2010/main" val="30731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 descr="Изображение выглядит как ноутбук, темный, сидит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0DCB1BF6-3BF7-476E-919C-6E9800CC5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84689" y="-135056"/>
            <a:ext cx="9384098" cy="527855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251520" y="195486"/>
            <a:ext cx="6441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rgbClr val="F5F6F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Зашифрованные термины: </a:t>
            </a:r>
            <a:endParaRPr lang="ru-RU" sz="3200" b="1" dirty="0">
              <a:solidFill>
                <a:srgbClr val="F5F6F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369227" y="915566"/>
            <a:ext cx="4104456" cy="1944216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Вопрос: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Простой, составной, уникальный,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почтовый</a:t>
            </a:r>
            <a:r>
              <a:rPr lang="ru-RU" dirty="0"/>
              <a:t>, локальный, глобальный,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фондовый</a:t>
            </a:r>
            <a:r>
              <a:rPr lang="ru-RU" dirty="0"/>
              <a:t>, нижний, верхний,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кластерный</a:t>
            </a:r>
            <a:r>
              <a:rPr lang="ru-RU" dirty="0"/>
              <a:t>, цифровой …</a:t>
            </a:r>
          </a:p>
          <a:p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644008" y="3075806"/>
            <a:ext cx="4248472" cy="18516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 </a:t>
            </a:r>
          </a:p>
          <a:p>
            <a:endParaRPr lang="ru-RU" sz="800" b="1" dirty="0">
              <a:solidFill>
                <a:srgbClr val="FFFF00"/>
              </a:solidFill>
            </a:endParaRPr>
          </a:p>
          <a:p>
            <a:r>
              <a:rPr lang="ru-RU" dirty="0" smtClean="0"/>
              <a:t>   цикл</a:t>
            </a:r>
            <a:endParaRPr lang="ru-RU" dirty="0" smtClean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644008" y="3078882"/>
            <a:ext cx="4248472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644008" y="915566"/>
            <a:ext cx="4248472" cy="194421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Вопрос:</a:t>
            </a:r>
            <a:r>
              <a:rPr lang="ru-RU" sz="2400" b="1" dirty="0" smtClean="0"/>
              <a:t>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  <a:r>
              <a:rPr lang="ru-RU" dirty="0"/>
              <a:t>Литературный, годовой, исторический,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лекционный</a:t>
            </a:r>
            <a:r>
              <a:rPr lang="ru-RU" dirty="0"/>
              <a:t>, вокальный, </a:t>
            </a:r>
            <a:r>
              <a:rPr lang="ru-RU" dirty="0" smtClean="0"/>
              <a:t>бесконечный,</a:t>
            </a:r>
          </a:p>
          <a:p>
            <a:r>
              <a:rPr lang="ru-RU" dirty="0"/>
              <a:t> </a:t>
            </a:r>
            <a:r>
              <a:rPr lang="ru-RU" dirty="0" smtClean="0"/>
              <a:t>  термодинамический</a:t>
            </a:r>
            <a:r>
              <a:rPr lang="ru-RU" dirty="0"/>
              <a:t>, экономический, </a:t>
            </a:r>
            <a:r>
              <a:rPr lang="ru-RU" dirty="0" smtClean="0"/>
              <a:t>  </a:t>
            </a:r>
          </a:p>
          <a:p>
            <a:r>
              <a:rPr lang="ru-RU" dirty="0"/>
              <a:t> </a:t>
            </a:r>
            <a:r>
              <a:rPr lang="ru-RU" dirty="0" smtClean="0"/>
              <a:t>  производственный</a:t>
            </a:r>
            <a:r>
              <a:rPr lang="ru-RU" dirty="0"/>
              <a:t>, сонатный, нулевой, </a:t>
            </a:r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вложенный</a:t>
            </a:r>
            <a:r>
              <a:rPr lang="ru-RU" dirty="0"/>
              <a:t>, внешний, </a:t>
            </a:r>
            <a:r>
              <a:rPr lang="ru-RU" dirty="0" smtClean="0"/>
              <a:t>внутренний...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353368" y="3078882"/>
            <a:ext cx="4104456" cy="185167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FFF00"/>
                </a:solidFill>
              </a:rPr>
              <a:t>Ответ:  </a:t>
            </a:r>
          </a:p>
          <a:p>
            <a:endParaRPr lang="ru-RU" sz="800" b="1" dirty="0">
              <a:solidFill>
                <a:srgbClr val="FFFF00"/>
              </a:solidFill>
            </a:endParaRPr>
          </a:p>
          <a:p>
            <a:r>
              <a:rPr lang="ru-RU" dirty="0" smtClean="0"/>
              <a:t>   индекс</a:t>
            </a:r>
            <a:endParaRPr lang="ru-RU" dirty="0" smtClean="0">
              <a:solidFill>
                <a:schemeClr val="bg1"/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353368" y="3078882"/>
            <a:ext cx="4104456" cy="1851670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/>
              <a:t>  </a:t>
            </a:r>
            <a:r>
              <a:rPr lang="ru-RU" sz="2400" b="1" dirty="0" smtClean="0">
                <a:solidFill>
                  <a:srgbClr val="F5F6F7"/>
                </a:solidFill>
              </a:rPr>
              <a:t>Ответ</a:t>
            </a:r>
          </a:p>
          <a:p>
            <a:endParaRPr lang="ru-RU" sz="2400" b="1" dirty="0">
              <a:solidFill>
                <a:srgbClr val="FFFF00"/>
              </a:solidFill>
            </a:endParaRPr>
          </a:p>
          <a:p>
            <a:r>
              <a:rPr lang="ru-RU" sz="2400" b="1" dirty="0" smtClean="0"/>
              <a:t>  </a:t>
            </a:r>
          </a:p>
          <a:p>
            <a:endParaRPr lang="ru-RU" dirty="0" smtClean="0"/>
          </a:p>
          <a:p>
            <a:endParaRPr lang="ru-RU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4644008" y="915566"/>
            <a:ext cx="4248472" cy="1944216"/>
          </a:xfrm>
          <a:prstGeom prst="rect">
            <a:avLst/>
          </a:prstGeom>
          <a:solidFill>
            <a:srgbClr val="290F4C"/>
          </a:solidFill>
          <a:ln>
            <a:solidFill>
              <a:srgbClr val="9066D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2400" b="1" dirty="0" smtClean="0">
                <a:solidFill>
                  <a:srgbClr val="F5F6F7"/>
                </a:solidFill>
              </a:rPr>
              <a:t>  Вопрос:  </a:t>
            </a:r>
          </a:p>
          <a:p>
            <a:endParaRPr lang="ru-RU" sz="800" dirty="0"/>
          </a:p>
          <a:p>
            <a:r>
              <a:rPr lang="ru-RU" dirty="0" smtClean="0"/>
              <a:t>   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18" name="Скругленный прямоугольник 17">
            <a:hlinkClick r:id="rId4" action="ppaction://hlinksldjump"/>
            <a:extLst>
              <a:ext uri="{FF2B5EF4-FFF2-40B4-BE49-F238E27FC236}">
                <a16:creationId xmlns:a16="http://schemas.microsoft.com/office/drawing/2014/main" id="{BA0EE7EB-817D-4249-BF09-5029355B759A}"/>
              </a:ext>
            </a:extLst>
          </p:cNvPr>
          <p:cNvSpPr/>
          <p:nvPr/>
        </p:nvSpPr>
        <p:spPr>
          <a:xfrm>
            <a:off x="8043998" y="150571"/>
            <a:ext cx="1015696" cy="674603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180000" rIns="360000" bIns="180000" rtlCol="0" anchor="ctr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&lt;-</a:t>
            </a:r>
            <a:endParaRPr lang="ru-RU" sz="16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1161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9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9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Найдите ошибки в блок-схеме.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5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9F62F7EA-D47E-4045-A65B-C9F65D19858D}"/>
              </a:ext>
            </a:extLst>
          </p:cNvPr>
          <p:cNvSpPr/>
          <p:nvPr/>
        </p:nvSpPr>
        <p:spPr>
          <a:xfrm>
            <a:off x="539750" y="1083414"/>
            <a:ext cx="2555874" cy="377956"/>
          </a:xfrm>
          <a:prstGeom prst="roundRect">
            <a:avLst>
              <a:gd name="adj" fmla="val 50000"/>
            </a:avLst>
          </a:prstGeom>
          <a:noFill/>
          <a:ln w="19050">
            <a:solidFill>
              <a:srgbClr val="107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9AD3C0-DF2B-4543-BDD6-FC69CFD29166}"/>
              </a:ext>
            </a:extLst>
          </p:cNvPr>
          <p:cNvSpPr txBox="1"/>
          <p:nvPr/>
        </p:nvSpPr>
        <p:spPr>
          <a:xfrm>
            <a:off x="1188882" y="1138244"/>
            <a:ext cx="12401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Начало</a:t>
            </a:r>
            <a:endParaRPr lang="ru-RU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Прямоугольник 17">
            <a:extLst>
              <a:ext uri="{FF2B5EF4-FFF2-40B4-BE49-F238E27FC236}">
                <a16:creationId xmlns:a16="http://schemas.microsoft.com/office/drawing/2014/main" id="{20E248AA-E8B9-425C-81FB-19A205FA1C90}"/>
              </a:ext>
            </a:extLst>
          </p:cNvPr>
          <p:cNvSpPr/>
          <p:nvPr/>
        </p:nvSpPr>
        <p:spPr>
          <a:xfrm>
            <a:off x="539750" y="1730116"/>
            <a:ext cx="2516519" cy="398271"/>
          </a:xfrm>
          <a:custGeom>
            <a:avLst/>
            <a:gdLst>
              <a:gd name="connsiteX0" fmla="*/ 0 w 3795313"/>
              <a:gd name="connsiteY0" fmla="*/ 0 h 256775"/>
              <a:gd name="connsiteX1" fmla="*/ 3795313 w 3795313"/>
              <a:gd name="connsiteY1" fmla="*/ 0 h 256775"/>
              <a:gd name="connsiteX2" fmla="*/ 3795313 w 3795313"/>
              <a:gd name="connsiteY2" fmla="*/ 256775 h 256775"/>
              <a:gd name="connsiteX3" fmla="*/ 0 w 3795313"/>
              <a:gd name="connsiteY3" fmla="*/ 256775 h 256775"/>
              <a:gd name="connsiteX4" fmla="*/ 0 w 3795313"/>
              <a:gd name="connsiteY4" fmla="*/ 0 h 256775"/>
              <a:gd name="connsiteX0" fmla="*/ 101600 w 3795313"/>
              <a:gd name="connsiteY0" fmla="*/ 9237 h 256775"/>
              <a:gd name="connsiteX1" fmla="*/ 3795313 w 3795313"/>
              <a:gd name="connsiteY1" fmla="*/ 0 h 256775"/>
              <a:gd name="connsiteX2" fmla="*/ 3795313 w 3795313"/>
              <a:gd name="connsiteY2" fmla="*/ 256775 h 256775"/>
              <a:gd name="connsiteX3" fmla="*/ 0 w 3795313"/>
              <a:gd name="connsiteY3" fmla="*/ 256775 h 256775"/>
              <a:gd name="connsiteX4" fmla="*/ 101600 w 3795313"/>
              <a:gd name="connsiteY4" fmla="*/ 9237 h 256775"/>
              <a:gd name="connsiteX0" fmla="*/ 101600 w 3795313"/>
              <a:gd name="connsiteY0" fmla="*/ 9237 h 256775"/>
              <a:gd name="connsiteX1" fmla="*/ 3795313 w 3795313"/>
              <a:gd name="connsiteY1" fmla="*/ 0 h 256775"/>
              <a:gd name="connsiteX2" fmla="*/ 3702949 w 3795313"/>
              <a:gd name="connsiteY2" fmla="*/ 247539 h 256775"/>
              <a:gd name="connsiteX3" fmla="*/ 0 w 3795313"/>
              <a:gd name="connsiteY3" fmla="*/ 256775 h 256775"/>
              <a:gd name="connsiteX4" fmla="*/ 101600 w 3795313"/>
              <a:gd name="connsiteY4" fmla="*/ 9237 h 25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95313" h="256775">
                <a:moveTo>
                  <a:pt x="101600" y="9237"/>
                </a:moveTo>
                <a:lnTo>
                  <a:pt x="3795313" y="0"/>
                </a:lnTo>
                <a:lnTo>
                  <a:pt x="3702949" y="247539"/>
                </a:lnTo>
                <a:lnTo>
                  <a:pt x="0" y="256775"/>
                </a:lnTo>
                <a:lnTo>
                  <a:pt x="101600" y="9237"/>
                </a:lnTo>
                <a:close/>
              </a:path>
            </a:pathLst>
          </a:custGeom>
          <a:noFill/>
          <a:ln w="19050">
            <a:solidFill>
              <a:srgbClr val="107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BEACE9-B2D4-4B0F-B901-3D97F387C421}"/>
              </a:ext>
            </a:extLst>
          </p:cNvPr>
          <p:cNvSpPr txBox="1"/>
          <p:nvPr/>
        </p:nvSpPr>
        <p:spPr>
          <a:xfrm>
            <a:off x="620558" y="1790751"/>
            <a:ext cx="241115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endParaRPr lang="ru-RU" sz="1800" i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0BA11870-4E14-416E-AE5B-56679C5551B9}"/>
              </a:ext>
            </a:extLst>
          </p:cNvPr>
          <p:cNvCxnSpPr>
            <a:cxnSpLocks/>
          </p:cNvCxnSpPr>
          <p:nvPr/>
        </p:nvCxnSpPr>
        <p:spPr>
          <a:xfrm>
            <a:off x="1826134" y="1461370"/>
            <a:ext cx="0" cy="273748"/>
          </a:xfrm>
          <a:prstGeom prst="straightConnector1">
            <a:avLst/>
          </a:prstGeom>
          <a:ln w="19050">
            <a:solidFill>
              <a:srgbClr val="1076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52FC7D41-05E8-4F11-A391-479B9F71763F}"/>
              </a:ext>
            </a:extLst>
          </p:cNvPr>
          <p:cNvCxnSpPr>
            <a:cxnSpLocks/>
          </p:cNvCxnSpPr>
          <p:nvPr/>
        </p:nvCxnSpPr>
        <p:spPr>
          <a:xfrm flipH="1">
            <a:off x="1842073" y="2123383"/>
            <a:ext cx="1" cy="257859"/>
          </a:xfrm>
          <a:prstGeom prst="straightConnector1">
            <a:avLst/>
          </a:prstGeom>
          <a:ln w="19050">
            <a:solidFill>
              <a:srgbClr val="1076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FFF127E6-B678-4168-82AD-401BB93BCAAA}"/>
              </a:ext>
            </a:extLst>
          </p:cNvPr>
          <p:cNvCxnSpPr>
            <a:cxnSpLocks/>
          </p:cNvCxnSpPr>
          <p:nvPr/>
        </p:nvCxnSpPr>
        <p:spPr>
          <a:xfrm>
            <a:off x="1842072" y="2758342"/>
            <a:ext cx="0" cy="303159"/>
          </a:xfrm>
          <a:prstGeom prst="straightConnector1">
            <a:avLst/>
          </a:prstGeom>
          <a:ln w="19050">
            <a:solidFill>
              <a:srgbClr val="1076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Прямоугольник 17">
            <a:extLst>
              <a:ext uri="{FF2B5EF4-FFF2-40B4-BE49-F238E27FC236}">
                <a16:creationId xmlns:a16="http://schemas.microsoft.com/office/drawing/2014/main" id="{2058D918-464A-4575-99A5-82B3270952A0}"/>
              </a:ext>
            </a:extLst>
          </p:cNvPr>
          <p:cNvSpPr/>
          <p:nvPr/>
        </p:nvSpPr>
        <p:spPr>
          <a:xfrm>
            <a:off x="541897" y="3064854"/>
            <a:ext cx="2562174" cy="263315"/>
          </a:xfrm>
          <a:custGeom>
            <a:avLst/>
            <a:gdLst>
              <a:gd name="connsiteX0" fmla="*/ 0 w 3795313"/>
              <a:gd name="connsiteY0" fmla="*/ 0 h 256775"/>
              <a:gd name="connsiteX1" fmla="*/ 3795313 w 3795313"/>
              <a:gd name="connsiteY1" fmla="*/ 0 h 256775"/>
              <a:gd name="connsiteX2" fmla="*/ 3795313 w 3795313"/>
              <a:gd name="connsiteY2" fmla="*/ 256775 h 256775"/>
              <a:gd name="connsiteX3" fmla="*/ 0 w 3795313"/>
              <a:gd name="connsiteY3" fmla="*/ 256775 h 256775"/>
              <a:gd name="connsiteX4" fmla="*/ 0 w 3795313"/>
              <a:gd name="connsiteY4" fmla="*/ 0 h 256775"/>
              <a:gd name="connsiteX0" fmla="*/ 101600 w 3795313"/>
              <a:gd name="connsiteY0" fmla="*/ 9237 h 256775"/>
              <a:gd name="connsiteX1" fmla="*/ 3795313 w 3795313"/>
              <a:gd name="connsiteY1" fmla="*/ 0 h 256775"/>
              <a:gd name="connsiteX2" fmla="*/ 3795313 w 3795313"/>
              <a:gd name="connsiteY2" fmla="*/ 256775 h 256775"/>
              <a:gd name="connsiteX3" fmla="*/ 0 w 3795313"/>
              <a:gd name="connsiteY3" fmla="*/ 256775 h 256775"/>
              <a:gd name="connsiteX4" fmla="*/ 101600 w 3795313"/>
              <a:gd name="connsiteY4" fmla="*/ 9237 h 256775"/>
              <a:gd name="connsiteX0" fmla="*/ 101600 w 3795313"/>
              <a:gd name="connsiteY0" fmla="*/ 9237 h 256775"/>
              <a:gd name="connsiteX1" fmla="*/ 3795313 w 3795313"/>
              <a:gd name="connsiteY1" fmla="*/ 0 h 256775"/>
              <a:gd name="connsiteX2" fmla="*/ 3702949 w 3795313"/>
              <a:gd name="connsiteY2" fmla="*/ 247539 h 256775"/>
              <a:gd name="connsiteX3" fmla="*/ 0 w 3795313"/>
              <a:gd name="connsiteY3" fmla="*/ 256775 h 256775"/>
              <a:gd name="connsiteX4" fmla="*/ 101600 w 3795313"/>
              <a:gd name="connsiteY4" fmla="*/ 9237 h 256775"/>
              <a:gd name="connsiteX0" fmla="*/ 101600 w 3795313"/>
              <a:gd name="connsiteY0" fmla="*/ 9237 h 256775"/>
              <a:gd name="connsiteX1" fmla="*/ 3795313 w 3795313"/>
              <a:gd name="connsiteY1" fmla="*/ 0 h 256775"/>
              <a:gd name="connsiteX2" fmla="*/ 3787483 w 3795313"/>
              <a:gd name="connsiteY2" fmla="*/ 251026 h 256775"/>
              <a:gd name="connsiteX3" fmla="*/ 0 w 3795313"/>
              <a:gd name="connsiteY3" fmla="*/ 256775 h 256775"/>
              <a:gd name="connsiteX4" fmla="*/ 101600 w 3795313"/>
              <a:gd name="connsiteY4" fmla="*/ 9237 h 256775"/>
              <a:gd name="connsiteX0" fmla="*/ 0 w 3804665"/>
              <a:gd name="connsiteY0" fmla="*/ 0 h 257997"/>
              <a:gd name="connsiteX1" fmla="*/ 3804665 w 3804665"/>
              <a:gd name="connsiteY1" fmla="*/ 1222 h 257997"/>
              <a:gd name="connsiteX2" fmla="*/ 3796835 w 3804665"/>
              <a:gd name="connsiteY2" fmla="*/ 252248 h 257997"/>
              <a:gd name="connsiteX3" fmla="*/ 9352 w 3804665"/>
              <a:gd name="connsiteY3" fmla="*/ 257997 h 257997"/>
              <a:gd name="connsiteX4" fmla="*/ 0 w 3804665"/>
              <a:gd name="connsiteY4" fmla="*/ 0 h 2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04665" h="257997">
                <a:moveTo>
                  <a:pt x="0" y="0"/>
                </a:moveTo>
                <a:lnTo>
                  <a:pt x="3804665" y="1222"/>
                </a:lnTo>
                <a:lnTo>
                  <a:pt x="3796835" y="252248"/>
                </a:lnTo>
                <a:lnTo>
                  <a:pt x="9352" y="257997"/>
                </a:lnTo>
                <a:lnTo>
                  <a:pt x="0" y="0"/>
                </a:lnTo>
                <a:close/>
              </a:path>
            </a:pathLst>
          </a:custGeom>
          <a:noFill/>
          <a:ln w="19050">
            <a:solidFill>
              <a:srgbClr val="107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36985D3-7104-42B2-96DA-3605405B79F5}"/>
              </a:ext>
            </a:extLst>
          </p:cNvPr>
          <p:cNvSpPr txBox="1"/>
          <p:nvPr/>
        </p:nvSpPr>
        <p:spPr>
          <a:xfrm>
            <a:off x="620558" y="3051171"/>
            <a:ext cx="241115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endParaRPr lang="ru-RU" sz="180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EED62941-6DDB-4A77-A122-02D356E72D98}"/>
              </a:ext>
            </a:extLst>
          </p:cNvPr>
          <p:cNvCxnSpPr>
            <a:cxnSpLocks/>
          </p:cNvCxnSpPr>
          <p:nvPr/>
        </p:nvCxnSpPr>
        <p:spPr>
          <a:xfrm flipH="1">
            <a:off x="1843830" y="3327593"/>
            <a:ext cx="194" cy="300545"/>
          </a:xfrm>
          <a:prstGeom prst="straightConnector1">
            <a:avLst/>
          </a:prstGeom>
          <a:ln w="19050">
            <a:solidFill>
              <a:srgbClr val="1076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12AF5F4-CFD3-4B48-9577-80E8BF756C22}"/>
              </a:ext>
            </a:extLst>
          </p:cNvPr>
          <p:cNvSpPr txBox="1"/>
          <p:nvPr/>
        </p:nvSpPr>
        <p:spPr>
          <a:xfrm>
            <a:off x="1384469" y="3678922"/>
            <a:ext cx="89033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ru-R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Конец</a:t>
            </a:r>
            <a:endParaRPr lang="ru-RU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5" name="Прямоугольник 34">
            <a:extLst>
              <a:ext uri="{FF2B5EF4-FFF2-40B4-BE49-F238E27FC236}">
                <a16:creationId xmlns:a16="http://schemas.microsoft.com/office/drawing/2014/main" id="{B99E42FE-4A57-4502-BAD3-5BD7C2A8067E}"/>
              </a:ext>
            </a:extLst>
          </p:cNvPr>
          <p:cNvSpPr/>
          <p:nvPr/>
        </p:nvSpPr>
        <p:spPr>
          <a:xfrm>
            <a:off x="548194" y="3628715"/>
            <a:ext cx="2594414" cy="355569"/>
          </a:xfrm>
          <a:prstGeom prst="rect">
            <a:avLst/>
          </a:prstGeom>
          <a:noFill/>
          <a:ln w="19050">
            <a:solidFill>
              <a:srgbClr val="107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6" name="Прямоугольник: скругленные углы 35">
            <a:extLst>
              <a:ext uri="{FF2B5EF4-FFF2-40B4-BE49-F238E27FC236}">
                <a16:creationId xmlns:a16="http://schemas.microsoft.com/office/drawing/2014/main" id="{4197598D-BD4D-4639-B921-0744513881E4}"/>
              </a:ext>
            </a:extLst>
          </p:cNvPr>
          <p:cNvSpPr/>
          <p:nvPr/>
        </p:nvSpPr>
        <p:spPr>
          <a:xfrm>
            <a:off x="539750" y="2399085"/>
            <a:ext cx="2555875" cy="359257"/>
          </a:xfrm>
          <a:prstGeom prst="roundRect">
            <a:avLst>
              <a:gd name="adj" fmla="val 40436"/>
            </a:avLst>
          </a:prstGeom>
          <a:noFill/>
          <a:ln w="19050">
            <a:solidFill>
              <a:srgbClr val="1076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D8223B-53A1-48C8-814F-A7428DA1F729}"/>
              </a:ext>
            </a:extLst>
          </p:cNvPr>
          <p:cNvSpPr txBox="1"/>
          <p:nvPr/>
        </p:nvSpPr>
        <p:spPr>
          <a:xfrm>
            <a:off x="548196" y="2443456"/>
            <a:ext cx="255587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</a:t>
            </a:r>
            <a:r>
              <a:rPr lang="ru-RU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:=</a:t>
            </a:r>
            <a:r>
              <a:rPr lang="ru-RU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r>
              <a:rPr lang="ru-RU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*</a:t>
            </a:r>
            <a:r>
              <a:rPr lang="ru-RU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i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  <a:endParaRPr lang="ru-RU" sz="1800" i="1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57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массив?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35206" y="1426501"/>
            <a:ext cx="7269043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 dirty="0">
                <a:ea typeface="Calibri" panose="020F0502020204030204" pitchFamily="34" charset="0"/>
                <a:cs typeface="Times New Roman" panose="02020603050405020304" pitchFamily="18" charset="0"/>
              </a:rPr>
              <a:t>Совокупность фиксированного количества однотипных элементов, которым присвоено общее имя.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6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6" y="2785007"/>
            <a:ext cx="661905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Количество индексов.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4000361"/>
            <a:ext cx="745001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Алгоритм действий.</a:t>
            </a:r>
          </a:p>
        </p:txBody>
      </p:sp>
    </p:spTree>
    <p:extLst>
      <p:ext uri="{BB962C8B-B14F-4D97-AF65-F5344CB8AC3E}">
        <p14:creationId xmlns:p14="http://schemas.microsoft.com/office/powerpoint/2010/main" val="321311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Что такое размерность массива?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35206" y="1426501"/>
            <a:ext cx="7269043" cy="615553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Совокупность фиксированного количества однотипных элементов, которым присвоено общее имя.</a:t>
            </a:r>
            <a:endParaRPr kumimoji="0" lang="ru-RU" sz="20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7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6" y="2785007"/>
            <a:ext cx="661905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Количество индексов.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4000361"/>
            <a:ext cx="745001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Алгоритм действий.</a:t>
            </a:r>
          </a:p>
        </p:txBody>
      </p:sp>
    </p:spTree>
    <p:extLst>
      <p:ext uri="{BB962C8B-B14F-4D97-AF65-F5344CB8AC3E}">
        <p14:creationId xmlns:p14="http://schemas.microsoft.com/office/powerpoint/2010/main" val="336195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1" y="430666"/>
            <a:ext cx="8107837" cy="887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Сколько индексов содержит двумерный массив?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4" name="Прямоугольник 33">
            <a:extLst>
              <a:ext uri="{FF2B5EF4-FFF2-40B4-BE49-F238E27FC236}">
                <a16:creationId xmlns:a16="http://schemas.microsoft.com/office/drawing/2014/main" id="{E72716DC-8191-475A-9602-1FB8C6D338A8}"/>
              </a:ext>
            </a:extLst>
          </p:cNvPr>
          <p:cNvSpPr/>
          <p:nvPr/>
        </p:nvSpPr>
        <p:spPr>
          <a:xfrm>
            <a:off x="1327967" y="1563125"/>
            <a:ext cx="7269043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2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41BD090D-C0E3-4BC3-B47E-83A85DB25C83}"/>
              </a:ext>
            </a:extLst>
          </p:cNvPr>
          <p:cNvSpPr/>
          <p:nvPr/>
        </p:nvSpPr>
        <p:spPr>
          <a:xfrm>
            <a:off x="539750" y="1397781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>
                <a:solidFill>
                  <a:schemeClr val="tx1"/>
                </a:solidFill>
                <a:latin typeface="+mj-lt"/>
              </a:rPr>
              <a:t>А</a:t>
            </a:r>
          </a:p>
        </p:txBody>
      </p:sp>
      <p:sp>
        <p:nvSpPr>
          <p:cNvPr id="13" name="Скругленный прямоугольник 12">
            <a:hlinkClick r:id="rId3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68571" y="351423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8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17" name="Скругленный прямо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257D927D-94DC-41AF-BBF1-DF93F284E125}"/>
              </a:ext>
            </a:extLst>
          </p:cNvPr>
          <p:cNvSpPr/>
          <p:nvPr/>
        </p:nvSpPr>
        <p:spPr>
          <a:xfrm>
            <a:off x="539750" y="2613135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B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8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03C13308-A0F4-4AE8-AE32-6C03D153DD64}"/>
              </a:ext>
            </a:extLst>
          </p:cNvPr>
          <p:cNvSpPr/>
          <p:nvPr/>
        </p:nvSpPr>
        <p:spPr>
          <a:xfrm>
            <a:off x="541426" y="3828489"/>
            <a:ext cx="651522" cy="651522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600" b="1">
                <a:solidFill>
                  <a:schemeClr val="tx1"/>
                </a:solidFill>
                <a:latin typeface="+mj-lt"/>
              </a:rPr>
              <a:t>C</a:t>
            </a:r>
            <a:endParaRPr lang="ru-RU" sz="1600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AB9D5D8-702C-4BF0-A2BA-CB8B587ACDDC}"/>
              </a:ext>
            </a:extLst>
          </p:cNvPr>
          <p:cNvSpPr/>
          <p:nvPr/>
        </p:nvSpPr>
        <p:spPr>
          <a:xfrm>
            <a:off x="1335206" y="2785007"/>
            <a:ext cx="661905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kumimoji="0" lang="ru-RU" sz="20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960C738D-89E8-49D5-9557-2B9138505F24}"/>
              </a:ext>
            </a:extLst>
          </p:cNvPr>
          <p:cNvSpPr/>
          <p:nvPr/>
        </p:nvSpPr>
        <p:spPr>
          <a:xfrm>
            <a:off x="1335207" y="4000361"/>
            <a:ext cx="7450018" cy="307777"/>
          </a:xfrm>
          <a:prstGeom prst="rect">
            <a:avLst/>
          </a:prstGeom>
        </p:spPr>
        <p:txBody>
          <a:bodyPr wrap="square" lIns="126000" tIns="0" rIns="0" bIns="0">
            <a:spAutoFit/>
          </a:bodyPr>
          <a:lstStyle/>
          <a:p>
            <a:pPr lvl="0">
              <a:defRPr/>
            </a:pPr>
            <a:r>
              <a:rPr lang="ru-RU" sz="2000"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90255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38039ED7-1D92-40BE-AF80-A830739BD0FE}"/>
              </a:ext>
            </a:extLst>
          </p:cNvPr>
          <p:cNvSpPr/>
          <p:nvPr/>
        </p:nvSpPr>
        <p:spPr>
          <a:xfrm>
            <a:off x="908572" y="430666"/>
            <a:ext cx="7876652" cy="431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lnSpc>
                <a:spcPct val="106000"/>
              </a:lnSpc>
              <a:defRPr/>
            </a:pPr>
            <a:r>
              <a:rPr lang="ru-RU" sz="2800" b="1">
                <a:solidFill>
                  <a:srgbClr val="9066DC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Найдите ошибки в описании массива.</a:t>
            </a:r>
            <a:endParaRPr kumimoji="0" lang="ru-RU" sz="2800" b="1" i="0" u="none" strike="noStrike" kern="1200" cap="none" spc="0" normalizeH="0" baseline="0" noProof="0">
              <a:ln>
                <a:noFill/>
              </a:ln>
              <a:solidFill>
                <a:srgbClr val="9066DC"/>
              </a:solidFill>
              <a:effectLst/>
              <a:uLnTx/>
              <a:uFillTx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Скругленный прямоугольник 12">
            <a:hlinkClick r:id="rId2" action="ppaction://hlinksldjump"/>
            <a:extLst>
              <a:ext uri="{FF2B5EF4-FFF2-40B4-BE49-F238E27FC236}">
                <a16:creationId xmlns:a16="http://schemas.microsoft.com/office/drawing/2014/main" id="{A86050E3-08A8-4574-9794-8A34630DB543}"/>
              </a:ext>
            </a:extLst>
          </p:cNvPr>
          <p:cNvSpPr/>
          <p:nvPr/>
        </p:nvSpPr>
        <p:spPr>
          <a:xfrm>
            <a:off x="358775" y="376238"/>
            <a:ext cx="540000" cy="540000"/>
          </a:xfrm>
          <a:prstGeom prst="roundRect">
            <a:avLst/>
          </a:prstGeom>
          <a:noFill/>
          <a:ln>
            <a:noFill/>
          </a:ln>
          <a:effectLst>
            <a:outerShdw blurRad="254000" dist="190500" dir="5400000" sx="90000" sy="90000" algn="t" rotWithShape="0">
              <a:srgbClr val="0070C0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ru-RU" sz="1600" b="1" dirty="0" smtClean="0">
                <a:solidFill>
                  <a:srgbClr val="9066DC"/>
                </a:solidFill>
                <a:latin typeface="+mj-lt"/>
              </a:rPr>
              <a:t>9</a:t>
            </a:r>
            <a:endParaRPr lang="ru-RU" sz="1600" b="1" dirty="0">
              <a:solidFill>
                <a:srgbClr val="9066DC"/>
              </a:solidFill>
              <a:latin typeface="+mj-lt"/>
            </a:endParaRP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382F544-DAC7-471B-93EC-790E341F9AE6}"/>
              </a:ext>
            </a:extLst>
          </p:cNvPr>
          <p:cNvSpPr/>
          <p:nvPr/>
        </p:nvSpPr>
        <p:spPr>
          <a:xfrm>
            <a:off x="539750" y="1759216"/>
            <a:ext cx="5180566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Int array(10)</a:t>
            </a:r>
            <a:endParaRPr lang="ru-RU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3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videouroki_fonts2">
      <a:majorFont>
        <a:latin typeface="Roboto Slab"/>
        <a:ea typeface=""/>
        <a:cs typeface=""/>
      </a:majorFont>
      <a:minorFont>
        <a:latin typeface="Open Sans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1878</Words>
  <Application>Microsoft Office PowerPoint</Application>
  <PresentationFormat>Экран (16:9)</PresentationFormat>
  <Paragraphs>466</Paragraphs>
  <Slides>40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40</vt:i4>
      </vt:variant>
    </vt:vector>
  </HeadingPairs>
  <TitlesOfParts>
    <vt:vector size="46" baseType="lpstr">
      <vt:lpstr>Calibri</vt:lpstr>
      <vt:lpstr>Open Sans</vt:lpstr>
      <vt:lpstr>Roboto Slab</vt:lpstr>
      <vt:lpstr>Times New Roman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2020-04-08T10:03:03Z</dcterms:created>
  <dcterms:modified xsi:type="dcterms:W3CDTF">2023-01-29T11:54:23Z</dcterms:modified>
</cp:coreProperties>
</file>

<file path=docProps/thumbnail.jpeg>
</file>